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61" r:id="rId3"/>
    <p:sldId id="263" r:id="rId4"/>
    <p:sldId id="275" r:id="rId5"/>
    <p:sldId id="276" r:id="rId6"/>
    <p:sldId id="277" r:id="rId7"/>
    <p:sldId id="265" r:id="rId8"/>
    <p:sldId id="278" r:id="rId9"/>
    <p:sldId id="279" r:id="rId10"/>
    <p:sldId id="280" r:id="rId11"/>
    <p:sldId id="281" r:id="rId12"/>
    <p:sldId id="282" r:id="rId13"/>
    <p:sldId id="283" r:id="rId14"/>
    <p:sldId id="284" r:id="rId15"/>
    <p:sldId id="285" r:id="rId16"/>
    <p:sldId id="287" r:id="rId17"/>
    <p:sldId id="288" r:id="rId18"/>
    <p:sldId id="290" r:id="rId19"/>
    <p:sldId id="289" r:id="rId20"/>
    <p:sldId id="291" r:id="rId21"/>
    <p:sldId id="262"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3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417"/>
    <a:srgbClr val="6C7373"/>
    <a:srgbClr val="E6E6E6"/>
    <a:srgbClr val="69787B"/>
    <a:srgbClr val="920012"/>
    <a:srgbClr val="AD1221"/>
    <a:srgbClr val="84121C"/>
    <a:srgbClr val="525F5D"/>
    <a:srgbClr val="535156"/>
    <a:srgbClr val="8E14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p:restoredTop sz="69152" autoAdjust="0"/>
  </p:normalViewPr>
  <p:slideViewPr>
    <p:cSldViewPr snapToGrid="0" snapToObjects="1">
      <p:cViewPr varScale="1">
        <p:scale>
          <a:sx n="77" d="100"/>
          <a:sy n="77" d="100"/>
        </p:scale>
        <p:origin x="2088" y="184"/>
      </p:cViewPr>
      <p:guideLst>
        <p:guide orient="horz" pos="1056"/>
        <p:guide pos="3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C817C-8426-4A97-90A3-74CC17ABE71C}" type="datetimeFigureOut">
              <a:rPr lang="en-US" smtClean="0"/>
              <a:t>9/30/19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B6A85-721D-45EE-B83E-566FAA8027FA}" type="slidenum">
              <a:rPr lang="en-US" smtClean="0"/>
              <a:t>‹#›</a:t>
            </a:fld>
            <a:endParaRPr lang="en-US"/>
          </a:p>
        </p:txBody>
      </p:sp>
    </p:spTree>
    <p:extLst>
      <p:ext uri="{BB962C8B-B14F-4D97-AF65-F5344CB8AC3E}">
        <p14:creationId xmlns:p14="http://schemas.microsoft.com/office/powerpoint/2010/main" val="137216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Both authors are at the Sauder School of Business, University of British Columbia</a:t>
            </a:r>
            <a:endParaRPr kumimoji="1" lang="zh-CN" altLang="en-US" dirty="0"/>
          </a:p>
        </p:txBody>
      </p:sp>
      <p:sp>
        <p:nvSpPr>
          <p:cNvPr id="4" name="灯片编号占位符 3"/>
          <p:cNvSpPr>
            <a:spLocks noGrp="1"/>
          </p:cNvSpPr>
          <p:nvPr>
            <p:ph type="sldNum" sz="quarter" idx="5"/>
          </p:nvPr>
        </p:nvSpPr>
        <p:spPr/>
        <p:txBody>
          <a:bodyPr/>
          <a:lstStyle/>
          <a:p>
            <a:fld id="{6EAB6A85-721D-45EE-B83E-566FAA8027FA}" type="slidenum">
              <a:rPr lang="en-US" smtClean="0"/>
              <a:t>1</a:t>
            </a:fld>
            <a:endParaRPr lang="en-US"/>
          </a:p>
        </p:txBody>
      </p:sp>
    </p:spTree>
    <p:extLst>
      <p:ext uri="{BB962C8B-B14F-4D97-AF65-F5344CB8AC3E}">
        <p14:creationId xmlns:p14="http://schemas.microsoft.com/office/powerpoint/2010/main" val="266811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reports a number of descriptive statistics for our</a:t>
            </a:r>
            <a:r>
              <a:rPr lang="en-US" altLang="zh-CN" dirty="0"/>
              <a:t> 45 </a:t>
            </a:r>
            <a:r>
              <a:rPr lang="en-US" dirty="0"/>
              <a:t>sample companies</a:t>
            </a:r>
          </a:p>
        </p:txBody>
      </p:sp>
      <p:sp>
        <p:nvSpPr>
          <p:cNvPr id="4" name="Slide Number Placeholder 3"/>
          <p:cNvSpPr>
            <a:spLocks noGrp="1"/>
          </p:cNvSpPr>
          <p:nvPr>
            <p:ph type="sldNum" sz="quarter" idx="5"/>
          </p:nvPr>
        </p:nvSpPr>
        <p:spPr/>
        <p:txBody>
          <a:bodyPr/>
          <a:lstStyle/>
          <a:p>
            <a:fld id="{6EAB6A85-721D-45EE-B83E-566FAA8027FA}" type="slidenum">
              <a:rPr lang="en-US" smtClean="0"/>
              <a:t>12</a:t>
            </a:fld>
            <a:endParaRPr lang="en-US"/>
          </a:p>
        </p:txBody>
      </p:sp>
    </p:spTree>
    <p:extLst>
      <p:ext uri="{BB962C8B-B14F-4D97-AF65-F5344CB8AC3E}">
        <p14:creationId xmlns:p14="http://schemas.microsoft.com/office/powerpoint/2010/main" val="66723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NWK</a:t>
            </a:r>
            <a:r>
              <a:rPr lang="zh-CN" altLang="en-US" dirty="0"/>
              <a:t> </a:t>
            </a:r>
            <a:r>
              <a:rPr lang="en-US" altLang="zh-CN" dirty="0"/>
              <a:t>is an indicator variable for a day being the first trading day after a weekend or holiday</a:t>
            </a:r>
          </a:p>
          <a:p>
            <a:r>
              <a:rPr lang="en-US" dirty="0"/>
              <a:t>If the coefficient is significant then it would be indicated with a superscript</a:t>
            </a:r>
          </a:p>
          <a:p>
            <a:r>
              <a:rPr lang="en-US" dirty="0"/>
              <a:t>a denotes significance at 99% level b 99.9% c 99.99%</a:t>
            </a:r>
          </a:p>
        </p:txBody>
      </p:sp>
      <p:sp>
        <p:nvSpPr>
          <p:cNvPr id="4" name="Slide Number Placeholder 3"/>
          <p:cNvSpPr>
            <a:spLocks noGrp="1"/>
          </p:cNvSpPr>
          <p:nvPr>
            <p:ph type="sldNum" sz="quarter" idx="5"/>
          </p:nvPr>
        </p:nvSpPr>
        <p:spPr/>
        <p:txBody>
          <a:bodyPr/>
          <a:lstStyle/>
          <a:p>
            <a:fld id="{6EAB6A85-721D-45EE-B83E-566FAA8027FA}" type="slidenum">
              <a:rPr lang="en-US" smtClean="0"/>
              <a:t>13</a:t>
            </a:fld>
            <a:endParaRPr lang="en-US"/>
          </a:p>
        </p:txBody>
      </p:sp>
    </p:spTree>
    <p:extLst>
      <p:ext uri="{BB962C8B-B14F-4D97-AF65-F5344CB8AC3E}">
        <p14:creationId xmlns:p14="http://schemas.microsoft.com/office/powerpoint/2010/main" val="272274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modeling volatility, we usually use only previous volatility as independent variables, however, in our case, our central interest is in understanding the extent to which the  message boards have an impact on the realized volatility. That’s why we introduce A M and N here</a:t>
            </a:r>
          </a:p>
          <a:p>
            <a:endParaRPr lang="en-US" dirty="0"/>
          </a:p>
          <a:p>
            <a:r>
              <a:rPr lang="en-US" dirty="0"/>
              <a:t>Google FIGARCH and GPH for more details</a:t>
            </a:r>
          </a:p>
        </p:txBody>
      </p:sp>
      <p:sp>
        <p:nvSpPr>
          <p:cNvPr id="4" name="Slide Number Placeholder 3"/>
          <p:cNvSpPr>
            <a:spLocks noGrp="1"/>
          </p:cNvSpPr>
          <p:nvPr>
            <p:ph type="sldNum" sz="quarter" idx="5"/>
          </p:nvPr>
        </p:nvSpPr>
        <p:spPr/>
        <p:txBody>
          <a:bodyPr/>
          <a:lstStyle/>
          <a:p>
            <a:fld id="{6EAB6A85-721D-45EE-B83E-566FAA8027FA}" type="slidenum">
              <a:rPr lang="en-US" smtClean="0"/>
              <a:t>14</a:t>
            </a:fld>
            <a:endParaRPr lang="en-US"/>
          </a:p>
        </p:txBody>
      </p:sp>
    </p:spTree>
    <p:extLst>
      <p:ext uri="{BB962C8B-B14F-4D97-AF65-F5344CB8AC3E}">
        <p14:creationId xmlns:p14="http://schemas.microsoft.com/office/powerpoint/2010/main" val="23753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 is a lag operator. See white board</a:t>
            </a:r>
            <a:r>
              <a:rPr lang="zh-CN" altLang="en-US" dirty="0"/>
              <a:t> </a:t>
            </a:r>
            <a:r>
              <a:rPr lang="en-US" altLang="zh-CN" dirty="0"/>
              <a:t>for details</a:t>
            </a:r>
            <a:r>
              <a:rPr lang="en-US" dirty="0"/>
              <a:t>.</a:t>
            </a:r>
          </a:p>
        </p:txBody>
      </p:sp>
      <p:sp>
        <p:nvSpPr>
          <p:cNvPr id="4" name="Slide Number Placeholder 3"/>
          <p:cNvSpPr>
            <a:spLocks noGrp="1"/>
          </p:cNvSpPr>
          <p:nvPr>
            <p:ph type="sldNum" sz="quarter" idx="5"/>
          </p:nvPr>
        </p:nvSpPr>
        <p:spPr/>
        <p:txBody>
          <a:bodyPr/>
          <a:lstStyle/>
          <a:p>
            <a:fld id="{6EAB6A85-721D-45EE-B83E-566FAA8027FA}" type="slidenum">
              <a:rPr lang="en-US" smtClean="0"/>
              <a:t>15</a:t>
            </a:fld>
            <a:endParaRPr lang="en-US"/>
          </a:p>
        </p:txBody>
      </p:sp>
    </p:spTree>
    <p:extLst>
      <p:ext uri="{BB962C8B-B14F-4D97-AF65-F5344CB8AC3E}">
        <p14:creationId xmlns:p14="http://schemas.microsoft.com/office/powerpoint/2010/main" val="197344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16</a:t>
            </a:fld>
            <a:endParaRPr lang="en-US"/>
          </a:p>
        </p:txBody>
      </p:sp>
    </p:spTree>
    <p:extLst>
      <p:ext uri="{BB962C8B-B14F-4D97-AF65-F5344CB8AC3E}">
        <p14:creationId xmlns:p14="http://schemas.microsoft.com/office/powerpoint/2010/main" val="392253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17</a:t>
            </a:fld>
            <a:endParaRPr lang="en-US"/>
          </a:p>
        </p:txBody>
      </p:sp>
    </p:spTree>
    <p:extLst>
      <p:ext uri="{BB962C8B-B14F-4D97-AF65-F5344CB8AC3E}">
        <p14:creationId xmlns:p14="http://schemas.microsoft.com/office/powerpoint/2010/main" val="405065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Contemporaneous Regressions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Although the magnitudes are economically smaller. T</a:t>
            </a:r>
            <a:r>
              <a:rPr lang="en-US" altLang="zh-CN" sz="1200" kern="1200" dirty="0">
                <a:solidFill>
                  <a:schemeClr val="tx1"/>
                </a:solidFill>
                <a:effectLst/>
                <a:latin typeface="+mn-lt"/>
                <a:ea typeface="+mn-ea"/>
                <a:cs typeface="+mn-cs"/>
              </a:rPr>
              <a:t>he</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explanatory</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power</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volume</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regressions</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quite</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high</a:t>
            </a:r>
            <a:br>
              <a:rPr lang="en" altLang="zh-CN" sz="1200" kern="1200" dirty="0">
                <a:solidFill>
                  <a:schemeClr val="tx1"/>
                </a:solidFill>
                <a:effectLst/>
                <a:latin typeface="+mn-lt"/>
                <a:ea typeface="+mn-ea"/>
                <a:cs typeface="+mn-cs"/>
              </a:rPr>
            </a:br>
            <a:endParaRPr lang="en" altLang="zh-CN" dirty="0"/>
          </a:p>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18</a:t>
            </a:fld>
            <a:endParaRPr lang="en-US"/>
          </a:p>
        </p:txBody>
      </p:sp>
    </p:spTree>
    <p:extLst>
      <p:ext uri="{BB962C8B-B14F-4D97-AF65-F5344CB8AC3E}">
        <p14:creationId xmlns:p14="http://schemas.microsoft.com/office/powerpoint/2010/main" val="62311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Contemporaneous Regressions</a:t>
            </a:r>
          </a:p>
        </p:txBody>
      </p:sp>
      <p:sp>
        <p:nvSpPr>
          <p:cNvPr id="4" name="Slide Number Placeholder 3"/>
          <p:cNvSpPr>
            <a:spLocks noGrp="1"/>
          </p:cNvSpPr>
          <p:nvPr>
            <p:ph type="sldNum" sz="quarter" idx="5"/>
          </p:nvPr>
        </p:nvSpPr>
        <p:spPr/>
        <p:txBody>
          <a:bodyPr/>
          <a:lstStyle/>
          <a:p>
            <a:fld id="{6EAB6A85-721D-45EE-B83E-566FAA8027FA}" type="slidenum">
              <a:rPr lang="en-US" smtClean="0"/>
              <a:t>19</a:t>
            </a:fld>
            <a:endParaRPr lang="en-US"/>
          </a:p>
        </p:txBody>
      </p:sp>
    </p:spTree>
    <p:extLst>
      <p:ext uri="{BB962C8B-B14F-4D97-AF65-F5344CB8AC3E}">
        <p14:creationId xmlns:p14="http://schemas.microsoft.com/office/powerpoint/2010/main" val="27888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Namely, greater disagreement will reduce the trading volume</a:t>
            </a:r>
          </a:p>
        </p:txBody>
      </p:sp>
      <p:sp>
        <p:nvSpPr>
          <p:cNvPr id="4" name="Slide Number Placeholder 3"/>
          <p:cNvSpPr>
            <a:spLocks noGrp="1"/>
          </p:cNvSpPr>
          <p:nvPr>
            <p:ph type="sldNum" sz="quarter" idx="5"/>
          </p:nvPr>
        </p:nvSpPr>
        <p:spPr/>
        <p:txBody>
          <a:bodyPr/>
          <a:lstStyle/>
          <a:p>
            <a:fld id="{6EAB6A85-721D-45EE-B83E-566FAA8027FA}" type="slidenum">
              <a:rPr lang="en-US" smtClean="0"/>
              <a:t>20</a:t>
            </a:fld>
            <a:endParaRPr lang="en-US"/>
          </a:p>
        </p:txBody>
      </p:sp>
    </p:spTree>
    <p:extLst>
      <p:ext uri="{BB962C8B-B14F-4D97-AF65-F5344CB8AC3E}">
        <p14:creationId xmlns:p14="http://schemas.microsoft.com/office/powerpoint/2010/main" val="237655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 increase in the number of messages posted has a </a:t>
            </a:r>
            <a:r>
              <a:rPr lang="en-US" altLang="zh-CN" dirty="0">
                <a:solidFill>
                  <a:srgbClr val="A51417"/>
                </a:solidFill>
              </a:rPr>
              <a:t>statistically significant </a:t>
            </a:r>
            <a:r>
              <a:rPr lang="en-US" altLang="zh-CN" dirty="0"/>
              <a:t>but </a:t>
            </a:r>
            <a:r>
              <a:rPr lang="en-US" altLang="zh-CN" dirty="0">
                <a:solidFill>
                  <a:srgbClr val="A51417"/>
                </a:solidFill>
              </a:rPr>
              <a:t>economically small </a:t>
            </a:r>
            <a:r>
              <a:rPr lang="en-US" altLang="zh-CN" b="1" dirty="0">
                <a:solidFill>
                  <a:schemeClr val="tx1"/>
                </a:solidFill>
              </a:rPr>
              <a:t>negative</a:t>
            </a:r>
            <a:r>
              <a:rPr lang="en-US" altLang="zh-CN" dirty="0"/>
              <a:t> return on the next day</a:t>
            </a:r>
          </a:p>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21</a:t>
            </a:fld>
            <a:endParaRPr lang="en-US"/>
          </a:p>
        </p:txBody>
      </p:sp>
    </p:spTree>
    <p:extLst>
      <p:ext uri="{BB962C8B-B14F-4D97-AF65-F5344CB8AC3E}">
        <p14:creationId xmlns:p14="http://schemas.microsoft.com/office/powerpoint/2010/main" val="301777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Here’s my agenda today</a:t>
            </a:r>
          </a:p>
          <a:p>
            <a:r>
              <a:rPr kumimoji="1" lang="en-US" altLang="zh-CN" dirty="0"/>
              <a:t>FIRST of all, we will have a preview of the research results</a:t>
            </a:r>
          </a:p>
          <a:p>
            <a:endParaRPr kumimoji="1" lang="en-US" altLang="zh-CN" dirty="0"/>
          </a:p>
          <a:p>
            <a:r>
              <a:rPr kumimoji="1" lang="en-US" altLang="zh-CN" dirty="0"/>
              <a:t>There are</a:t>
            </a:r>
            <a:r>
              <a:rPr kumimoji="1" lang="zh-CN" altLang="en-US" dirty="0"/>
              <a:t> </a:t>
            </a:r>
            <a:r>
              <a:rPr kumimoji="1" lang="en-US" altLang="zh-CN" dirty="0"/>
              <a:t>three issues discussed in this paper </a:t>
            </a:r>
            <a:endParaRPr kumimoji="1" lang="zh-CN" altLang="en-US" dirty="0"/>
          </a:p>
        </p:txBody>
      </p:sp>
      <p:sp>
        <p:nvSpPr>
          <p:cNvPr id="4" name="灯片编号占位符 3"/>
          <p:cNvSpPr>
            <a:spLocks noGrp="1"/>
          </p:cNvSpPr>
          <p:nvPr>
            <p:ph type="sldNum" sz="quarter" idx="5"/>
          </p:nvPr>
        </p:nvSpPr>
        <p:spPr/>
        <p:txBody>
          <a:bodyPr/>
          <a:lstStyle/>
          <a:p>
            <a:fld id="{6EAB6A85-721D-45EE-B83E-566FAA8027FA}" type="slidenum">
              <a:rPr lang="en-US" smtClean="0"/>
              <a:t>2</a:t>
            </a:fld>
            <a:endParaRPr lang="en-US"/>
          </a:p>
        </p:txBody>
      </p:sp>
    </p:spTree>
    <p:extLst>
      <p:ext uri="{BB962C8B-B14F-4D97-AF65-F5344CB8AC3E}">
        <p14:creationId xmlns:p14="http://schemas.microsoft.com/office/powerpoint/2010/main" val="113914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6EAB6A85-721D-45EE-B83E-566FAA8027FA}" type="slidenum">
              <a:rPr lang="en-US" smtClean="0"/>
              <a:t>22</a:t>
            </a:fld>
            <a:endParaRPr lang="en-US"/>
          </a:p>
        </p:txBody>
      </p:sp>
    </p:spTree>
    <p:extLst>
      <p:ext uri="{BB962C8B-B14F-4D97-AF65-F5344CB8AC3E}">
        <p14:creationId xmlns:p14="http://schemas.microsoft.com/office/powerpoint/2010/main" val="49832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20000"/>
              </a:lnSpc>
              <a:buNone/>
            </a:pPr>
            <a:r>
              <a:rPr lang="en-US" altLang="zh-CN" dirty="0"/>
              <a:t>Traditional Hypothesis: Disagreement induces trading</a:t>
            </a:r>
          </a:p>
          <a:p>
            <a:pPr marL="0" indent="0">
              <a:lnSpc>
                <a:spcPct val="120000"/>
              </a:lnSpc>
              <a:buNone/>
            </a:pPr>
            <a:r>
              <a:rPr lang="en-US" altLang="zh-CN" dirty="0"/>
              <a:t>(</a:t>
            </a:r>
            <a:r>
              <a:rPr lang="en-US" altLang="zh-CN" dirty="0" err="1"/>
              <a:t>Hirshleifer</a:t>
            </a:r>
            <a:r>
              <a:rPr lang="en-US" altLang="zh-CN" dirty="0"/>
              <a:t>(1977),Diamond and </a:t>
            </a:r>
            <a:r>
              <a:rPr lang="en-US" altLang="zh-CN" dirty="0" err="1"/>
              <a:t>Verrecchia</a:t>
            </a:r>
            <a:r>
              <a:rPr lang="en-US" altLang="zh-CN" dirty="0"/>
              <a:t>(1981), </a:t>
            </a:r>
            <a:r>
              <a:rPr lang="en-US" altLang="zh-CN" dirty="0" err="1"/>
              <a:t>Karpoff</a:t>
            </a:r>
            <a:r>
              <a:rPr lang="en-US" altLang="zh-CN" dirty="0"/>
              <a:t>(1986), Harris and </a:t>
            </a:r>
            <a:r>
              <a:rPr lang="en-US" altLang="zh-CN" dirty="0" err="1"/>
              <a:t>Raviv</a:t>
            </a:r>
            <a:r>
              <a:rPr lang="en-US" altLang="zh-CN" dirty="0"/>
              <a:t>(1993) )</a:t>
            </a:r>
          </a:p>
          <a:p>
            <a:pPr marL="0" indent="0">
              <a:lnSpc>
                <a:spcPct val="120000"/>
              </a:lnSpc>
              <a:buNone/>
            </a:pPr>
            <a:r>
              <a:rPr lang="en-US" altLang="zh-CN" dirty="0"/>
              <a:t>No-trade Theorem: Disagreement leads to a revision of market prices and beliefs</a:t>
            </a:r>
          </a:p>
          <a:p>
            <a:pPr marL="0" indent="0">
              <a:lnSpc>
                <a:spcPct val="120000"/>
              </a:lnSpc>
              <a:buNone/>
            </a:pPr>
            <a:r>
              <a:rPr lang="en-US" altLang="zh-CN" dirty="0"/>
              <a:t>(Milgrom</a:t>
            </a:r>
            <a:r>
              <a:rPr lang="zh-CN" altLang="en-US" dirty="0"/>
              <a:t> </a:t>
            </a:r>
            <a:r>
              <a:rPr lang="en-US" altLang="zh-CN" dirty="0"/>
              <a:t>and </a:t>
            </a:r>
            <a:r>
              <a:rPr lang="en-US" altLang="zh-CN" dirty="0" err="1"/>
              <a:t>Stokey</a:t>
            </a:r>
            <a:r>
              <a:rPr lang="en-US" altLang="zh-CN" dirty="0"/>
              <a:t>(1982))</a:t>
            </a:r>
          </a:p>
          <a:p>
            <a:endParaRPr kumimoji="1" lang="zh-CN" altLang="en-US" dirty="0"/>
          </a:p>
        </p:txBody>
      </p:sp>
      <p:sp>
        <p:nvSpPr>
          <p:cNvPr id="4" name="灯片编号占位符 3"/>
          <p:cNvSpPr>
            <a:spLocks noGrp="1"/>
          </p:cNvSpPr>
          <p:nvPr>
            <p:ph type="sldNum" sz="quarter" idx="5"/>
          </p:nvPr>
        </p:nvSpPr>
        <p:spPr/>
        <p:txBody>
          <a:bodyPr/>
          <a:lstStyle/>
          <a:p>
            <a:fld id="{6EAB6A85-721D-45EE-B83E-566FAA8027FA}" type="slidenum">
              <a:rPr lang="en-US" smtClean="0"/>
              <a:t>5</a:t>
            </a:fld>
            <a:endParaRPr lang="en-US"/>
          </a:p>
        </p:txBody>
      </p:sp>
    </p:spTree>
    <p:extLst>
      <p:ext uri="{BB962C8B-B14F-4D97-AF65-F5344CB8AC3E}">
        <p14:creationId xmlns:p14="http://schemas.microsoft.com/office/powerpoint/2010/main" val="423310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a:lnSpc>
                <a:spcPct val="120000"/>
              </a:lnSpc>
              <a:buNone/>
            </a:pPr>
            <a:endParaRPr lang="en-US" altLang="zh-CN" dirty="0"/>
          </a:p>
        </p:txBody>
      </p:sp>
      <p:sp>
        <p:nvSpPr>
          <p:cNvPr id="4" name="灯片编号占位符 3"/>
          <p:cNvSpPr>
            <a:spLocks noGrp="1"/>
          </p:cNvSpPr>
          <p:nvPr>
            <p:ph type="sldNum" sz="quarter" idx="5"/>
          </p:nvPr>
        </p:nvSpPr>
        <p:spPr/>
        <p:txBody>
          <a:bodyPr/>
          <a:lstStyle/>
          <a:p>
            <a:fld id="{6EAB6A85-721D-45EE-B83E-566FAA8027FA}" type="slidenum">
              <a:rPr lang="en-US" smtClean="0"/>
              <a:t>6</a:t>
            </a:fld>
            <a:endParaRPr lang="en-US"/>
          </a:p>
        </p:txBody>
      </p:sp>
    </p:spTree>
    <p:extLst>
      <p:ext uri="{BB962C8B-B14F-4D97-AF65-F5344CB8AC3E}">
        <p14:creationId xmlns:p14="http://schemas.microsoft.com/office/powerpoint/2010/main" val="218088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firms are fairly large and well-known</a:t>
            </a:r>
          </a:p>
          <a:p>
            <a:r>
              <a:rPr lang="en-US" dirty="0"/>
              <a:t>to download messages </a:t>
            </a:r>
            <a:r>
              <a:rPr lang="en-US" altLang="zh-CN" dirty="0"/>
              <a:t>Wrote a specialized software to store messages in the following format</a:t>
            </a:r>
          </a:p>
          <a:p>
            <a:endParaRPr lang="en-US" dirty="0"/>
          </a:p>
          <a:p>
            <a:r>
              <a:rPr lang="en-US" dirty="0"/>
              <a:t>The problem here is that, for our research, we need to classify those messages into different categories. Is it bullish or bearish or neither?</a:t>
            </a:r>
          </a:p>
          <a:p>
            <a:r>
              <a:rPr lang="en-US" dirty="0"/>
              <a:t>If we do this work manually it would take forever, that’s why we need to </a:t>
            </a:r>
            <a:r>
              <a:rPr lang="en-US" altLang="zh-CN" dirty="0"/>
              <a:t>utilize</a:t>
            </a:r>
            <a:r>
              <a:rPr lang="en-US" dirty="0"/>
              <a:t> a well-known machine learning model named</a:t>
            </a:r>
            <a:r>
              <a:rPr lang="zh-CN" altLang="en-US" dirty="0"/>
              <a:t> </a:t>
            </a:r>
            <a:r>
              <a:rPr lang="en-US" altLang="zh-CN" dirty="0"/>
              <a:t>“Naïve Bayes Classification” to automatically </a:t>
            </a:r>
          </a:p>
          <a:p>
            <a:r>
              <a:rPr lang="en-US" altLang="zh-CN" dirty="0"/>
              <a:t>accomplish this classification in just a few minutes </a:t>
            </a:r>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7</a:t>
            </a:fld>
            <a:endParaRPr lang="en-US"/>
          </a:p>
        </p:txBody>
      </p:sp>
    </p:spTree>
    <p:extLst>
      <p:ext uri="{BB962C8B-B14F-4D97-AF65-F5344CB8AC3E}">
        <p14:creationId xmlns:p14="http://schemas.microsoft.com/office/powerpoint/2010/main" val="252722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 assumption may be somewhat unrealistic, the model performs rather well in practice</a:t>
            </a:r>
            <a:r>
              <a:rPr lang="en-US"/>
              <a:t>. </a:t>
            </a:r>
          </a:p>
          <a:p>
            <a:r>
              <a:rPr lang="en-US"/>
              <a:t>It allow us to ignore grammatical structure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latin typeface="Code2000"/>
              </a:rPr>
              <a:t>Now consider Bayes' rule, updating our prior P(T|W</a:t>
            </a:r>
            <a:r>
              <a:rPr lang="en" altLang="zh-CN" baseline="-25000" dirty="0">
                <a:latin typeface="Code2000"/>
              </a:rPr>
              <a:t>i-1</a:t>
            </a:r>
            <a:r>
              <a:rPr lang="en" altLang="zh-CN" dirty="0">
                <a:latin typeface="Code2000"/>
              </a:rPr>
              <a:t>) to posterior P(</a:t>
            </a:r>
            <a:r>
              <a:rPr lang="en" altLang="zh-CN" dirty="0" err="1">
                <a:latin typeface="Code2000"/>
              </a:rPr>
              <a:t>T|W</a:t>
            </a:r>
            <a:r>
              <a:rPr lang="en" altLang="zh-CN" baseline="-25000" dirty="0" err="1">
                <a:latin typeface="Code2000"/>
              </a:rPr>
              <a:t>i</a:t>
            </a:r>
            <a:r>
              <a:rPr lang="en" altLang="zh-CN" dirty="0">
                <a:latin typeface="Code2000"/>
              </a:rPr>
              <a:t>) when we observe word W</a:t>
            </a:r>
            <a:r>
              <a:rPr lang="en" altLang="zh-CN" baseline="-25000" dirty="0">
                <a:latin typeface="Code2000"/>
              </a:rPr>
              <a:t>i</a:t>
            </a:r>
            <a:endParaRPr lang="en" altLang="zh-CN" dirty="0"/>
          </a:p>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8</a:t>
            </a:fld>
            <a:endParaRPr lang="en-US"/>
          </a:p>
        </p:txBody>
      </p:sp>
    </p:spTree>
    <p:extLst>
      <p:ext uri="{BB962C8B-B14F-4D97-AF65-F5344CB8AC3E}">
        <p14:creationId xmlns:p14="http://schemas.microsoft.com/office/powerpoint/2010/main" val="107577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In-sample accuracy is 18.1+65.9+4.1=88.1%</a:t>
            </a:r>
          </a:p>
        </p:txBody>
      </p:sp>
      <p:sp>
        <p:nvSpPr>
          <p:cNvPr id="4" name="Slide Number Placeholder 3"/>
          <p:cNvSpPr>
            <a:spLocks noGrp="1"/>
          </p:cNvSpPr>
          <p:nvPr>
            <p:ph type="sldNum" sz="quarter" idx="5"/>
          </p:nvPr>
        </p:nvSpPr>
        <p:spPr/>
        <p:txBody>
          <a:bodyPr/>
          <a:lstStyle/>
          <a:p>
            <a:fld id="{6EAB6A85-721D-45EE-B83E-566FAA8027FA}" type="slidenum">
              <a:rPr lang="en-US" smtClean="0"/>
              <a:t>9</a:t>
            </a:fld>
            <a:endParaRPr lang="en-US"/>
          </a:p>
        </p:txBody>
      </p:sp>
    </p:spTree>
    <p:extLst>
      <p:ext uri="{BB962C8B-B14F-4D97-AF65-F5344CB8AC3E}">
        <p14:creationId xmlns:p14="http://schemas.microsoft.com/office/powerpoint/2010/main" val="420837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 is an indicator variable that is one when message I is of type c and zero otherwise</a:t>
            </a:r>
          </a:p>
          <a:p>
            <a:r>
              <a:rPr lang="en-US" dirty="0"/>
              <a:t>So it makes </a:t>
            </a:r>
            <a:r>
              <a:rPr lang="en-US" dirty="0" err="1"/>
              <a:t>Bt</a:t>
            </a:r>
            <a:r>
              <a:rPr lang="en-US" dirty="0"/>
              <a:t> the average of X1</a:t>
            </a:r>
          </a:p>
          <a:p>
            <a:endParaRPr lang="en-US" dirty="0"/>
          </a:p>
          <a:p>
            <a:endParaRPr lang="en-US" dirty="0"/>
          </a:p>
          <a:p>
            <a:r>
              <a:rPr lang="en-US" dirty="0"/>
              <a:t>The volatility can a representative of disagreement</a:t>
            </a:r>
          </a:p>
          <a:p>
            <a:r>
              <a:rPr lang="en-US" dirty="0"/>
              <a:t>At=1-vol, which can naturally be a representative of agreement </a:t>
            </a:r>
          </a:p>
          <a:p>
            <a:r>
              <a:rPr lang="en-US" dirty="0"/>
              <a:t>If we do not observe any messages in a given time period, we assume that the bullishness signal is neutral, namely B=0,then A=0 as well. Intuitively, periods without</a:t>
            </a:r>
          </a:p>
        </p:txBody>
      </p:sp>
      <p:sp>
        <p:nvSpPr>
          <p:cNvPr id="4" name="Slide Number Placeholder 3"/>
          <p:cNvSpPr>
            <a:spLocks noGrp="1"/>
          </p:cNvSpPr>
          <p:nvPr>
            <p:ph type="sldNum" sz="quarter" idx="5"/>
          </p:nvPr>
        </p:nvSpPr>
        <p:spPr/>
        <p:txBody>
          <a:bodyPr/>
          <a:lstStyle/>
          <a:p>
            <a:fld id="{6EAB6A85-721D-45EE-B83E-566FAA8027FA}" type="slidenum">
              <a:rPr lang="en-US" smtClean="0"/>
              <a:t>10</a:t>
            </a:fld>
            <a:endParaRPr lang="en-US"/>
          </a:p>
        </p:txBody>
      </p:sp>
    </p:spTree>
    <p:extLst>
      <p:ext uri="{BB962C8B-B14F-4D97-AF65-F5344CB8AC3E}">
        <p14:creationId xmlns:p14="http://schemas.microsoft.com/office/powerpoint/2010/main" val="94493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B6A85-721D-45EE-B83E-566FAA8027FA}" type="slidenum">
              <a:rPr lang="en-US" smtClean="0"/>
              <a:t>11</a:t>
            </a:fld>
            <a:endParaRPr lang="en-US"/>
          </a:p>
        </p:txBody>
      </p:sp>
    </p:spTree>
    <p:extLst>
      <p:ext uri="{BB962C8B-B14F-4D97-AF65-F5344CB8AC3E}">
        <p14:creationId xmlns:p14="http://schemas.microsoft.com/office/powerpoint/2010/main" val="4146125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p:cNvSpPr>
          <p:nvPr userDrawn="1"/>
        </p:nvSpPr>
        <p:spPr>
          <a:xfrm>
            <a:off x="230124" y="242611"/>
            <a:ext cx="11731752" cy="36576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sp>
        <p:nvSpPr>
          <p:cNvPr id="2" name="Title 1"/>
          <p:cNvSpPr>
            <a:spLocks noGrp="1"/>
          </p:cNvSpPr>
          <p:nvPr>
            <p:ph type="ctrTitle"/>
          </p:nvPr>
        </p:nvSpPr>
        <p:spPr>
          <a:xfrm>
            <a:off x="643467" y="2425700"/>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3141784"/>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901" y="532923"/>
            <a:ext cx="795528" cy="92049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143828"/>
            <a:ext cx="11731752" cy="2468880"/>
          </a:xfrm>
          <a:prstGeom prst="rect">
            <a:avLst/>
          </a:prstGeom>
        </p:spPr>
      </p:pic>
    </p:spTree>
    <p:extLst>
      <p:ext uri="{BB962C8B-B14F-4D97-AF65-F5344CB8AC3E}">
        <p14:creationId xmlns:p14="http://schemas.microsoft.com/office/powerpoint/2010/main" val="330733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DF7E84-A078-444E-B1A2-105EC3D85D56}" type="datetimeFigureOut">
              <a:rPr lang="en-US" smtClean="0"/>
              <a:t>9/30/19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37857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F7E84-A078-444E-B1A2-105EC3D85D56}" type="datetimeFigureOut">
              <a:rPr lang="en-US" smtClean="0"/>
              <a:t>9/30/19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13086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826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82651"/>
            <a:ext cx="6815667" cy="5314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44701"/>
            <a:ext cx="4011084" cy="4152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F7E84-A078-444E-B1A2-105EC3D85D56}"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373038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784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7905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545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F7E84-A078-444E-B1A2-105EC3D85D56}"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594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DF7E84-A078-444E-B1A2-105EC3D85D56}"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72125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a:spLocks/>
          </p:cNvSpPr>
          <p:nvPr userDrawn="1"/>
        </p:nvSpPr>
        <p:spPr>
          <a:xfrm>
            <a:off x="230124" y="242611"/>
            <a:ext cx="11731752" cy="36576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143828"/>
            <a:ext cx="11731752" cy="2468880"/>
          </a:xfrm>
          <a:prstGeom prst="rect">
            <a:avLst/>
          </a:prstGeom>
        </p:spPr>
      </p:pic>
      <p:sp>
        <p:nvSpPr>
          <p:cNvPr id="2" name="Title 1"/>
          <p:cNvSpPr>
            <a:spLocks noGrp="1"/>
          </p:cNvSpPr>
          <p:nvPr>
            <p:ph type="ctrTitle"/>
          </p:nvPr>
        </p:nvSpPr>
        <p:spPr>
          <a:xfrm>
            <a:off x="643467" y="2425700"/>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3141784"/>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21901" y="532923"/>
            <a:ext cx="795528" cy="920496"/>
          </a:xfrm>
          <a:prstGeom prst="rect">
            <a:avLst/>
          </a:prstGeom>
        </p:spPr>
      </p:pic>
    </p:spTree>
    <p:extLst>
      <p:ext uri="{BB962C8B-B14F-4D97-AF65-F5344CB8AC3E}">
        <p14:creationId xmlns:p14="http://schemas.microsoft.com/office/powerpoint/2010/main" val="1627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11734800" cy="6400800"/>
          </a:xfrm>
          <a:prstGeom prst="rect">
            <a:avLst/>
          </a:prstGeom>
        </p:spPr>
      </p:pic>
      <p:sp>
        <p:nvSpPr>
          <p:cNvPr id="2" name="Title 1"/>
          <p:cNvSpPr>
            <a:spLocks noGrp="1"/>
          </p:cNvSpPr>
          <p:nvPr>
            <p:ph type="ctrTitle"/>
          </p:nvPr>
        </p:nvSpPr>
        <p:spPr>
          <a:xfrm>
            <a:off x="643467" y="1097017"/>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1813101"/>
            <a:ext cx="10363200" cy="553917"/>
          </a:xfrm>
        </p:spPr>
        <p:txBody>
          <a:bodyPr/>
          <a:lstStyle>
            <a:lvl1pPr marL="0" indent="0" algn="l">
              <a:buNone/>
              <a:defRPr b="0" i="0">
                <a:solidFill>
                  <a:srgbClr val="FFFFFF"/>
                </a:solidFill>
                <a:latin typeface="Arial Hebrew" charset="0"/>
                <a:ea typeface="Arial Hebrew" charset="0"/>
                <a:cs typeface="Arial Hebre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217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11734800" cy="6400800"/>
          </a:xfrm>
          <a:prstGeom prst="rect">
            <a:avLst/>
          </a:prstGeom>
        </p:spPr>
      </p:pic>
      <p:sp>
        <p:nvSpPr>
          <p:cNvPr id="2" name="Title 1"/>
          <p:cNvSpPr>
            <a:spLocks noGrp="1"/>
          </p:cNvSpPr>
          <p:nvPr>
            <p:ph type="ctrTitle"/>
          </p:nvPr>
        </p:nvSpPr>
        <p:spPr>
          <a:xfrm>
            <a:off x="643467" y="1097017"/>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1813101"/>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2057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228600"/>
            <a:ext cx="11734800" cy="6400800"/>
          </a:xfrm>
          <a:prstGeom prst="rect">
            <a:avLst/>
          </a:prstGeom>
        </p:spPr>
      </p:pic>
      <p:sp>
        <p:nvSpPr>
          <p:cNvPr id="2" name="Title 1"/>
          <p:cNvSpPr>
            <a:spLocks noGrp="1"/>
          </p:cNvSpPr>
          <p:nvPr>
            <p:ph type="ctrTitle"/>
          </p:nvPr>
        </p:nvSpPr>
        <p:spPr>
          <a:xfrm>
            <a:off x="643467" y="1097017"/>
            <a:ext cx="10363200" cy="63500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43467" y="1813101"/>
            <a:ext cx="10363200" cy="553917"/>
          </a:xfrm>
        </p:spPr>
        <p:txBody>
          <a:bodyPr/>
          <a:lstStyle>
            <a:lvl1pPr marL="0" indent="0" algn="l">
              <a:buNone/>
              <a:defRPr b="0" i="0">
                <a:solidFill>
                  <a:srgbClr val="FFFFFF"/>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3686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51417"/>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DF7E84-A078-444E-B1A2-105EC3D85D56}" type="datetimeFigureOut">
              <a:rPr lang="en-US" smtClean="0"/>
              <a:t>9/30/19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11497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F7E84-A078-444E-B1A2-105EC3D85D56}"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18437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604838"/>
          </a:xfrm>
        </p:spPr>
        <p:txBody>
          <a:bodyPr/>
          <a:lstStyle/>
          <a:p>
            <a:r>
              <a:rPr lang="en-US" dirty="0"/>
              <a:t>Click to edit Master title style</a:t>
            </a:r>
          </a:p>
        </p:txBody>
      </p:sp>
      <p:sp>
        <p:nvSpPr>
          <p:cNvPr id="3" name="Content Placeholder 2"/>
          <p:cNvSpPr>
            <a:spLocks noGrp="1"/>
          </p:cNvSpPr>
          <p:nvPr>
            <p:ph sz="half" idx="1"/>
          </p:nvPr>
        </p:nvSpPr>
        <p:spPr>
          <a:xfrm>
            <a:off x="609600" y="1778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80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DF7E84-A078-444E-B1A2-105EC3D85D56}"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27853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10972800" cy="6048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288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568576"/>
            <a:ext cx="5386917"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9288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568576"/>
            <a:ext cx="5389033" cy="366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DF7E84-A078-444E-B1A2-105EC3D85D56}" type="datetimeFigureOut">
              <a:rPr lang="en-US" smtClean="0"/>
              <a:t>9/30/19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F07AC-08EC-6644-BF92-F974AE2560E8}" type="slidenum">
              <a:rPr lang="en-US" smtClean="0"/>
              <a:t>‹#›</a:t>
            </a:fld>
            <a:endParaRPr lang="en-US"/>
          </a:p>
        </p:txBody>
      </p:sp>
    </p:spTree>
    <p:extLst>
      <p:ext uri="{BB962C8B-B14F-4D97-AF65-F5344CB8AC3E}">
        <p14:creationId xmlns:p14="http://schemas.microsoft.com/office/powerpoint/2010/main" val="38342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noFill/>
            </a:endParaRPr>
          </a:p>
        </p:txBody>
      </p:sp>
      <p:cxnSp>
        <p:nvCxnSpPr>
          <p:cNvPr id="9" name="Straight Connector 8"/>
          <p:cNvCxnSpPr/>
          <p:nvPr userDrawn="1"/>
        </p:nvCxnSpPr>
        <p:spPr>
          <a:xfrm>
            <a:off x="663787" y="6421120"/>
            <a:ext cx="11042444" cy="0"/>
          </a:xfrm>
          <a:prstGeom prst="line">
            <a:avLst/>
          </a:prstGeom>
          <a:ln>
            <a:solidFill>
              <a:srgbClr val="A51417"/>
            </a:solidFill>
          </a:ln>
        </p:spPr>
        <p:style>
          <a:lnRef idx="1">
            <a:schemeClr val="dk1"/>
          </a:lnRef>
          <a:fillRef idx="0">
            <a:schemeClr val="dk1"/>
          </a:fillRef>
          <a:effectRef idx="0">
            <a:schemeClr val="dk1"/>
          </a:effectRef>
          <a:fontRef idx="minor">
            <a:schemeClr val="tx1"/>
          </a:fontRef>
        </p:style>
      </p:cxnSp>
      <p:sp>
        <p:nvSpPr>
          <p:cNvPr id="2" name="Title Placeholder 1"/>
          <p:cNvSpPr>
            <a:spLocks noGrp="1"/>
          </p:cNvSpPr>
          <p:nvPr>
            <p:ph type="title"/>
          </p:nvPr>
        </p:nvSpPr>
        <p:spPr>
          <a:xfrm>
            <a:off x="609600" y="1070660"/>
            <a:ext cx="10972800" cy="6048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955801"/>
            <a:ext cx="10972800" cy="3975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96051"/>
            <a:ext cx="2844800" cy="365125"/>
          </a:xfrm>
          <a:prstGeom prst="rect">
            <a:avLst/>
          </a:prstGeom>
        </p:spPr>
        <p:txBody>
          <a:bodyPr vert="horz" lIns="91440" tIns="45720" rIns="91440" bIns="45720" rtlCol="0" anchor="ctr"/>
          <a:lstStyle>
            <a:lvl1pPr algn="l">
              <a:defRPr sz="1200" b="0" i="0">
                <a:solidFill>
                  <a:srgbClr val="6C7373"/>
                </a:solidFill>
                <a:latin typeface="Arial" charset="0"/>
                <a:ea typeface="Arial" charset="0"/>
                <a:cs typeface="Arial" charset="0"/>
              </a:defRPr>
            </a:lvl1pPr>
          </a:lstStyle>
          <a:p>
            <a:fld id="{83DF7E84-A078-444E-B1A2-105EC3D85D56}" type="datetimeFigureOut">
              <a:rPr lang="en-US" smtClean="0"/>
              <a:pPr/>
              <a:t>9/30/19</a:t>
            </a:fld>
            <a:endParaRPr lang="en-US" dirty="0"/>
          </a:p>
        </p:txBody>
      </p:sp>
      <p:sp>
        <p:nvSpPr>
          <p:cNvPr id="5" name="Footer Placeholder 4"/>
          <p:cNvSpPr>
            <a:spLocks noGrp="1"/>
          </p:cNvSpPr>
          <p:nvPr>
            <p:ph type="ftr" sz="quarter" idx="3"/>
          </p:nvPr>
        </p:nvSpPr>
        <p:spPr>
          <a:xfrm>
            <a:off x="4165600" y="6496051"/>
            <a:ext cx="3860800" cy="365125"/>
          </a:xfrm>
          <a:prstGeom prst="rect">
            <a:avLst/>
          </a:prstGeom>
        </p:spPr>
        <p:txBody>
          <a:bodyPr vert="horz" lIns="91440" tIns="45720" rIns="91440" bIns="45720" rtlCol="0" anchor="ctr"/>
          <a:lstStyle>
            <a:lvl1pPr algn="ctr">
              <a:defRPr sz="1200" b="0" i="0">
                <a:solidFill>
                  <a:srgbClr val="6C7373"/>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737600" y="6496051"/>
            <a:ext cx="2844800" cy="365125"/>
          </a:xfrm>
          <a:prstGeom prst="rect">
            <a:avLst/>
          </a:prstGeom>
        </p:spPr>
        <p:txBody>
          <a:bodyPr vert="horz" lIns="91440" tIns="45720" rIns="91440" bIns="45720" rtlCol="0" anchor="ctr"/>
          <a:lstStyle>
            <a:lvl1pPr algn="r">
              <a:defRPr sz="1200" b="0" i="0">
                <a:solidFill>
                  <a:srgbClr val="6C7373"/>
                </a:solidFill>
                <a:latin typeface="Arial" charset="0"/>
                <a:ea typeface="Arial" charset="0"/>
                <a:cs typeface="Arial" charset="0"/>
              </a:defRPr>
            </a:lvl1pPr>
          </a:lstStyle>
          <a:p>
            <a:fld id="{A5BF07AC-08EC-6644-BF92-F974AE2560E8}" type="slidenum">
              <a:rPr lang="en-US" smtClean="0"/>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8987" y="192024"/>
            <a:ext cx="457200" cy="530352"/>
          </a:xfrm>
          <a:prstGeom prst="rect">
            <a:avLst/>
          </a:prstGeom>
        </p:spPr>
      </p:pic>
    </p:spTree>
    <p:extLst>
      <p:ext uri="{BB962C8B-B14F-4D97-AF65-F5344CB8AC3E}">
        <p14:creationId xmlns:p14="http://schemas.microsoft.com/office/powerpoint/2010/main" val="40139226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3467" y="1635566"/>
            <a:ext cx="8454038" cy="635000"/>
          </a:xfrm>
        </p:spPr>
        <p:txBody>
          <a:bodyPr>
            <a:normAutofit fontScale="90000"/>
          </a:bodyPr>
          <a:lstStyle/>
          <a:p>
            <a:r>
              <a:rPr lang="en-US" dirty="0"/>
              <a:t>Is All That Talk Just Noise? The Information Content of Internet Stock</a:t>
            </a:r>
            <a:r>
              <a:rPr lang="zh-CN" altLang="en-US" dirty="0"/>
              <a:t> </a:t>
            </a:r>
            <a:r>
              <a:rPr lang="en-US" altLang="zh-CN" dirty="0"/>
              <a:t>Message</a:t>
            </a:r>
            <a:r>
              <a:rPr lang="zh-CN" altLang="en-US" dirty="0"/>
              <a:t> </a:t>
            </a:r>
            <a:r>
              <a:rPr lang="en-US" altLang="zh-CN" dirty="0"/>
              <a:t>Boards</a:t>
            </a:r>
            <a:endParaRPr lang="en-US" dirty="0"/>
          </a:p>
        </p:txBody>
      </p:sp>
      <p:sp>
        <p:nvSpPr>
          <p:cNvPr id="5" name="Subtitle 4"/>
          <p:cNvSpPr>
            <a:spLocks noGrp="1"/>
          </p:cNvSpPr>
          <p:nvPr>
            <p:ph type="subTitle" idx="1"/>
          </p:nvPr>
        </p:nvSpPr>
        <p:spPr>
          <a:xfrm>
            <a:off x="643467" y="2466241"/>
            <a:ext cx="10363200" cy="553917"/>
          </a:xfrm>
        </p:spPr>
        <p:txBody>
          <a:bodyPr>
            <a:normAutofit/>
          </a:bodyPr>
          <a:lstStyle/>
          <a:p>
            <a:r>
              <a:rPr lang="en-US" sz="1800" dirty="0"/>
              <a:t>Authored by Werner </a:t>
            </a:r>
            <a:r>
              <a:rPr lang="en-US" sz="1800" dirty="0" err="1"/>
              <a:t>Antweiler</a:t>
            </a:r>
            <a:r>
              <a:rPr lang="en-US" sz="1800" dirty="0"/>
              <a:t> and Murray Z. Frank</a:t>
            </a:r>
          </a:p>
        </p:txBody>
      </p:sp>
      <p:sp>
        <p:nvSpPr>
          <p:cNvPr id="6" name="TextBox 5">
            <a:extLst>
              <a:ext uri="{FF2B5EF4-FFF2-40B4-BE49-F238E27FC236}">
                <a16:creationId xmlns:a16="http://schemas.microsoft.com/office/drawing/2014/main" id="{4B393EC9-72A6-4D2E-ACA4-5762B1E61367}"/>
              </a:ext>
            </a:extLst>
          </p:cNvPr>
          <p:cNvSpPr txBox="1"/>
          <p:nvPr/>
        </p:nvSpPr>
        <p:spPr>
          <a:xfrm>
            <a:off x="643467" y="3382813"/>
            <a:ext cx="284480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Presented by: </a:t>
            </a:r>
            <a:r>
              <a:rPr lang="en-US" dirty="0" err="1">
                <a:solidFill>
                  <a:schemeClr val="bg1"/>
                </a:solidFill>
                <a:latin typeface="Times New Roman" panose="02020603050405020304" pitchFamily="18" charset="0"/>
                <a:cs typeface="Times New Roman" panose="02020603050405020304" pitchFamily="18" charset="0"/>
              </a:rPr>
              <a:t>S</a:t>
            </a:r>
            <a:r>
              <a:rPr lang="en-US" altLang="zh-CN" dirty="0" err="1">
                <a:solidFill>
                  <a:schemeClr val="bg1"/>
                </a:solidFill>
                <a:latin typeface="Times New Roman" panose="02020603050405020304" pitchFamily="18" charset="0"/>
                <a:cs typeface="Times New Roman" panose="02020603050405020304" pitchFamily="18" charset="0"/>
              </a:rPr>
              <a:t>uisui</a:t>
            </a:r>
            <a:r>
              <a:rPr lang="zh-CN" altLang="en-US" dirty="0">
                <a:solidFill>
                  <a:schemeClr val="bg1"/>
                </a:solidFill>
                <a:latin typeface="Times New Roman" panose="02020603050405020304" pitchFamily="18" charset="0"/>
                <a:cs typeface="Times New Roman" panose="02020603050405020304" pitchFamily="18" charset="0"/>
              </a:rPr>
              <a:t> </a:t>
            </a:r>
            <a:r>
              <a:rPr lang="en-US" altLang="zh-CN" dirty="0">
                <a:solidFill>
                  <a:schemeClr val="bg1"/>
                </a:solidFill>
                <a:latin typeface="Times New Roman" panose="02020603050405020304" pitchFamily="18" charset="0"/>
                <a:cs typeface="Times New Roman" panose="02020603050405020304" pitchFamily="18" charset="0"/>
              </a:rPr>
              <a:t>Huang</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89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US" altLang="zh-CN" sz="3200" kern="1200" dirty="0">
                <a:solidFill>
                  <a:schemeClr val="bg1"/>
                </a:solidFill>
                <a:latin typeface="Times New Roman" charset="0"/>
                <a:cs typeface="Times New Roman" charset="0"/>
              </a:rPr>
              <a:t>Message Board Data and Classification</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609600" y="1489204"/>
            <a:ext cx="11272058" cy="2489589"/>
          </a:xfrm>
        </p:spPr>
        <p:txBody>
          <a:bodyPr>
            <a:normAutofit/>
          </a:bodyPr>
          <a:lstStyle/>
          <a:p>
            <a:pPr marL="0" indent="0">
              <a:lnSpc>
                <a:spcPct val="120000"/>
              </a:lnSpc>
              <a:buNone/>
            </a:pPr>
            <a:r>
              <a:rPr lang="en-US" sz="2200" b="1" dirty="0"/>
              <a:t>B</a:t>
            </a:r>
            <a:r>
              <a:rPr lang="en-US" altLang="zh-CN" sz="2200" b="1" dirty="0"/>
              <a:t>ullishness signal </a:t>
            </a:r>
            <a:r>
              <a:rPr lang="en-US" altLang="zh-CN" sz="2200" b="1" dirty="0" err="1"/>
              <a:t>B</a:t>
            </a:r>
            <a:r>
              <a:rPr lang="en-US" altLang="zh-CN" sz="2200" b="1" baseline="-25000" dirty="0" err="1"/>
              <a:t>t</a:t>
            </a:r>
            <a:r>
              <a:rPr lang="en-US" altLang="zh-CN" sz="2200" b="1" dirty="0"/>
              <a:t>:</a:t>
            </a:r>
            <a:endParaRPr lang="en-US" sz="2200" b="1" baseline="-25000" dirty="0"/>
          </a:p>
          <a:p>
            <a:pPr marL="0" indent="0">
              <a:lnSpc>
                <a:spcPct val="120000"/>
              </a:lnSpc>
              <a:buNone/>
            </a:pPr>
            <a:r>
              <a:rPr lang="en-US" altLang="zh-CN" sz="2200" dirty="0" err="1"/>
              <a:t>M</a:t>
            </a:r>
            <a:r>
              <a:rPr lang="en-US" altLang="zh-CN" sz="2200" baseline="-25000" dirty="0" err="1"/>
              <a:t>t</a:t>
            </a:r>
            <a:r>
              <a:rPr lang="en-US" altLang="zh-CN" sz="2200" baseline="30000" dirty="0" err="1"/>
              <a:t>Buy</a:t>
            </a:r>
            <a:r>
              <a:rPr lang="en-US" altLang="zh-CN" sz="2200" baseline="30000" dirty="0"/>
              <a:t> </a:t>
            </a:r>
            <a:r>
              <a:rPr lang="en-US" altLang="zh-CN" sz="2200" dirty="0"/>
              <a:t>: total number of messages in category ‘BUY’ during the time interval t.</a:t>
            </a:r>
          </a:p>
          <a:p>
            <a:pPr marL="0" indent="0">
              <a:lnSpc>
                <a:spcPct val="120000"/>
              </a:lnSpc>
              <a:buNone/>
            </a:pPr>
            <a:r>
              <a:rPr lang="en-US" altLang="zh-CN" sz="2200" dirty="0" err="1"/>
              <a:t>M</a:t>
            </a:r>
            <a:r>
              <a:rPr lang="en-US" altLang="zh-CN" sz="2200" baseline="-25000" dirty="0" err="1"/>
              <a:t>t</a:t>
            </a:r>
            <a:r>
              <a:rPr lang="en-US" altLang="zh-CN" sz="2200" baseline="30000" dirty="0" err="1"/>
              <a:t>Sell</a:t>
            </a:r>
            <a:r>
              <a:rPr lang="en-US" altLang="zh-CN" sz="2200" baseline="30000" dirty="0"/>
              <a:t> </a:t>
            </a:r>
            <a:r>
              <a:rPr lang="en-US" altLang="zh-CN" sz="2200" dirty="0"/>
              <a:t>: total number of messages in category ‘SELL’ during the time interval t.</a:t>
            </a:r>
            <a:endParaRPr lang="en-US" altLang="zh-CN" sz="2200" baseline="-25000" dirty="0"/>
          </a:p>
        </p:txBody>
      </p:sp>
      <p:sp>
        <p:nvSpPr>
          <p:cNvPr id="4" name="Title 1">
            <a:extLst>
              <a:ext uri="{FF2B5EF4-FFF2-40B4-BE49-F238E27FC236}">
                <a16:creationId xmlns:a16="http://schemas.microsoft.com/office/drawing/2014/main" id="{8D9FBBCE-C12F-6642-934C-549BFC30BCC1}"/>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Aggregation</a:t>
            </a:r>
            <a:r>
              <a:rPr lang="zh-CN" altLang="en-US" dirty="0"/>
              <a:t> </a:t>
            </a:r>
            <a:r>
              <a:rPr lang="en-US" altLang="zh-CN" dirty="0"/>
              <a:t>of</a:t>
            </a:r>
            <a:r>
              <a:rPr lang="zh-CN" altLang="en-US" dirty="0"/>
              <a:t> </a:t>
            </a:r>
            <a:r>
              <a:rPr lang="en-US" altLang="zh-CN" dirty="0"/>
              <a:t>the Coded Messages</a:t>
            </a:r>
            <a:r>
              <a:rPr lang="zh-CN" altLang="en-US" dirty="0"/>
              <a:t> </a:t>
            </a:r>
            <a:r>
              <a:rPr lang="en" altLang="zh-CN" dirty="0"/>
              <a:t>(Data Pre-processing</a:t>
            </a:r>
            <a:r>
              <a:rPr lang="zh-CN" altLang="en-US" dirty="0"/>
              <a:t> </a:t>
            </a:r>
            <a:r>
              <a:rPr lang="en-US" altLang="zh-CN" dirty="0"/>
              <a:t>Part</a:t>
            </a:r>
            <a:r>
              <a:rPr lang="zh-CN" altLang="en-US" dirty="0"/>
              <a:t> </a:t>
            </a:r>
            <a:r>
              <a:rPr lang="en-US" altLang="zh-CN" dirty="0"/>
              <a:t>2</a:t>
            </a:r>
            <a:r>
              <a:rPr lang="en" altLang="zh-CN" dirty="0"/>
              <a:t>)</a:t>
            </a:r>
            <a:endParaRPr lang="en-US" altLang="zh-CN" dirty="0"/>
          </a:p>
        </p:txBody>
      </p:sp>
      <p:pic>
        <p:nvPicPr>
          <p:cNvPr id="6" name="图片 5">
            <a:extLst>
              <a:ext uri="{FF2B5EF4-FFF2-40B4-BE49-F238E27FC236}">
                <a16:creationId xmlns:a16="http://schemas.microsoft.com/office/drawing/2014/main" id="{33ED279B-36AE-2543-AB1D-93CA1D14FB00}"/>
              </a:ext>
            </a:extLst>
          </p:cNvPr>
          <p:cNvPicPr>
            <a:picLocks noChangeAspect="1"/>
          </p:cNvPicPr>
          <p:nvPr/>
        </p:nvPicPr>
        <p:blipFill rotWithShape="1">
          <a:blip r:embed="rId3"/>
          <a:srcRect r="35043" b="6216"/>
          <a:stretch/>
        </p:blipFill>
        <p:spPr>
          <a:xfrm>
            <a:off x="4315575" y="2959100"/>
            <a:ext cx="2334607" cy="881380"/>
          </a:xfrm>
          <a:prstGeom prst="rect">
            <a:avLst/>
          </a:prstGeom>
        </p:spPr>
      </p:pic>
      <p:sp>
        <p:nvSpPr>
          <p:cNvPr id="12" name="Content Placeholder 2">
            <a:extLst>
              <a:ext uri="{FF2B5EF4-FFF2-40B4-BE49-F238E27FC236}">
                <a16:creationId xmlns:a16="http://schemas.microsoft.com/office/drawing/2014/main" id="{243A2948-D119-FA47-B993-B601FE3F2163}"/>
              </a:ext>
            </a:extLst>
          </p:cNvPr>
          <p:cNvSpPr txBox="1">
            <a:spLocks/>
          </p:cNvSpPr>
          <p:nvPr/>
        </p:nvSpPr>
        <p:spPr>
          <a:xfrm>
            <a:off x="626225" y="3920371"/>
            <a:ext cx="11272058"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altLang="zh-CN" sz="2200" b="1" dirty="0"/>
              <a:t>Agreement</a:t>
            </a:r>
            <a:r>
              <a:rPr lang="zh-CN" altLang="en-US" sz="2200" b="1" dirty="0"/>
              <a:t> </a:t>
            </a:r>
            <a:r>
              <a:rPr lang="en-US" altLang="zh-CN" sz="2200" b="1" dirty="0"/>
              <a:t>Index A</a:t>
            </a:r>
            <a:r>
              <a:rPr lang="en-US" altLang="zh-CN" sz="2200" b="1" baseline="-25000" dirty="0"/>
              <a:t>t</a:t>
            </a:r>
            <a:r>
              <a:rPr lang="en-US" altLang="zh-CN" sz="2200" b="1" dirty="0"/>
              <a:t>:</a:t>
            </a:r>
            <a:endParaRPr lang="en-US" altLang="zh-CN" sz="2200" b="1" baseline="-25000" dirty="0"/>
          </a:p>
          <a:p>
            <a:pPr marL="0" indent="0">
              <a:lnSpc>
                <a:spcPct val="120000"/>
              </a:lnSpc>
              <a:buFont typeface="Arial"/>
              <a:buNone/>
            </a:pPr>
            <a:endParaRPr lang="en-US" sz="2200" b="1" baseline="-25000" dirty="0"/>
          </a:p>
        </p:txBody>
      </p:sp>
      <p:pic>
        <p:nvPicPr>
          <p:cNvPr id="9" name="图片 8">
            <a:extLst>
              <a:ext uri="{FF2B5EF4-FFF2-40B4-BE49-F238E27FC236}">
                <a16:creationId xmlns:a16="http://schemas.microsoft.com/office/drawing/2014/main" id="{B097907D-2401-0B4E-96F7-6EA3D80525BF}"/>
              </a:ext>
            </a:extLst>
          </p:cNvPr>
          <p:cNvPicPr>
            <a:picLocks noChangeAspect="1"/>
          </p:cNvPicPr>
          <p:nvPr/>
        </p:nvPicPr>
        <p:blipFill>
          <a:blip r:embed="rId4"/>
          <a:stretch>
            <a:fillRect/>
          </a:stretch>
        </p:blipFill>
        <p:spPr>
          <a:xfrm>
            <a:off x="4315575" y="5867588"/>
            <a:ext cx="2794000" cy="444500"/>
          </a:xfrm>
          <a:prstGeom prst="rect">
            <a:avLst/>
          </a:prstGeom>
        </p:spPr>
      </p:pic>
      <p:pic>
        <p:nvPicPr>
          <p:cNvPr id="13" name="图片 12">
            <a:extLst>
              <a:ext uri="{FF2B5EF4-FFF2-40B4-BE49-F238E27FC236}">
                <a16:creationId xmlns:a16="http://schemas.microsoft.com/office/drawing/2014/main" id="{B63D3CCD-D7A3-6048-96EA-5F21FD6332B2}"/>
              </a:ext>
            </a:extLst>
          </p:cNvPr>
          <p:cNvPicPr>
            <a:picLocks noChangeAspect="1"/>
          </p:cNvPicPr>
          <p:nvPr/>
        </p:nvPicPr>
        <p:blipFill>
          <a:blip r:embed="rId5"/>
          <a:stretch>
            <a:fillRect/>
          </a:stretch>
        </p:blipFill>
        <p:spPr>
          <a:xfrm>
            <a:off x="3126764" y="4929146"/>
            <a:ext cx="5473700" cy="812800"/>
          </a:xfrm>
          <a:prstGeom prst="rect">
            <a:avLst/>
          </a:prstGeom>
        </p:spPr>
      </p:pic>
      <p:pic>
        <p:nvPicPr>
          <p:cNvPr id="15" name="图片 14">
            <a:extLst>
              <a:ext uri="{FF2B5EF4-FFF2-40B4-BE49-F238E27FC236}">
                <a16:creationId xmlns:a16="http://schemas.microsoft.com/office/drawing/2014/main" id="{07D1EEB8-97ED-A549-A351-AABA480FD0D4}"/>
              </a:ext>
            </a:extLst>
          </p:cNvPr>
          <p:cNvPicPr>
            <a:picLocks noChangeAspect="1"/>
          </p:cNvPicPr>
          <p:nvPr/>
        </p:nvPicPr>
        <p:blipFill rotWithShape="1">
          <a:blip r:embed="rId6"/>
          <a:srcRect b="17392"/>
          <a:stretch/>
        </p:blipFill>
        <p:spPr>
          <a:xfrm>
            <a:off x="4194925" y="4478807"/>
            <a:ext cx="3035300" cy="272772"/>
          </a:xfrm>
          <a:prstGeom prst="rect">
            <a:avLst/>
          </a:prstGeom>
        </p:spPr>
      </p:pic>
    </p:spTree>
    <p:extLst>
      <p:ext uri="{BB962C8B-B14F-4D97-AF65-F5344CB8AC3E}">
        <p14:creationId xmlns:p14="http://schemas.microsoft.com/office/powerpoint/2010/main" val="331195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US" altLang="zh-CN" sz="3200" kern="1200" dirty="0">
                <a:solidFill>
                  <a:schemeClr val="bg1"/>
                </a:solidFill>
                <a:latin typeface="Times New Roman" charset="0"/>
                <a:cs typeface="Times New Roman" charset="0"/>
              </a:rPr>
              <a:t>Data Description</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576350" y="1603639"/>
            <a:ext cx="6306589" cy="4662214"/>
          </a:xfrm>
        </p:spPr>
        <p:txBody>
          <a:bodyPr>
            <a:normAutofit fontScale="92500" lnSpcReduction="10000"/>
          </a:bodyPr>
          <a:lstStyle/>
          <a:p>
            <a:pPr>
              <a:lnSpc>
                <a:spcPct val="120000"/>
              </a:lnSpc>
              <a:buFont typeface="Wingdings" pitchFamily="2" charset="2"/>
              <a:buChar char="ü"/>
            </a:pPr>
            <a:r>
              <a:rPr lang="en-US" sz="2200" b="1" dirty="0"/>
              <a:t>Figure2 shows the weekly message posting over the full year 2000</a:t>
            </a:r>
          </a:p>
          <a:p>
            <a:pPr marL="0" indent="0">
              <a:lnSpc>
                <a:spcPct val="120000"/>
              </a:lnSpc>
              <a:buNone/>
            </a:pPr>
            <a:r>
              <a:rPr lang="en-US" altLang="zh-CN" sz="2200" dirty="0"/>
              <a:t>message posting activity was reasonably stable over the year</a:t>
            </a:r>
          </a:p>
          <a:p>
            <a:pPr marL="0" indent="0">
              <a:lnSpc>
                <a:spcPct val="120000"/>
              </a:lnSpc>
              <a:buNone/>
            </a:pPr>
            <a:endParaRPr lang="en-US" altLang="zh-CN" sz="2200" dirty="0"/>
          </a:p>
          <a:p>
            <a:pPr>
              <a:lnSpc>
                <a:spcPct val="120000"/>
              </a:lnSpc>
              <a:buFont typeface="Wingdings" pitchFamily="2" charset="2"/>
              <a:buChar char="ü"/>
            </a:pPr>
            <a:r>
              <a:rPr lang="en-US" altLang="zh-CN" sz="2200" b="1" dirty="0"/>
              <a:t>Figure3 shows the weekly trading volume over the full year 2000</a:t>
            </a:r>
          </a:p>
          <a:p>
            <a:pPr marL="0" indent="0">
              <a:lnSpc>
                <a:spcPct val="120000"/>
              </a:lnSpc>
              <a:buNone/>
            </a:pPr>
            <a:r>
              <a:rPr lang="en-US" altLang="zh-CN" sz="2200" dirty="0"/>
              <a:t>There was a decline in the volume of stock trading over the year</a:t>
            </a:r>
          </a:p>
          <a:p>
            <a:pPr marL="0" indent="0">
              <a:lnSpc>
                <a:spcPct val="120000"/>
              </a:lnSpc>
              <a:buNone/>
            </a:pPr>
            <a:endParaRPr lang="en-US" altLang="zh-CN" sz="2200" dirty="0"/>
          </a:p>
          <a:p>
            <a:pPr>
              <a:lnSpc>
                <a:spcPct val="120000"/>
              </a:lnSpc>
              <a:buFont typeface="Wingdings" pitchFamily="2" charset="2"/>
              <a:buChar char="ü"/>
            </a:pPr>
            <a:r>
              <a:rPr lang="en-US" altLang="zh-CN" sz="2200" b="1" dirty="0"/>
              <a:t>The trading volume is often elevated during the same week that message posting is elevated</a:t>
            </a:r>
          </a:p>
          <a:p>
            <a:pPr marL="0" indent="0">
              <a:lnSpc>
                <a:spcPct val="120000"/>
              </a:lnSpc>
              <a:buNone/>
            </a:pPr>
            <a:endParaRPr lang="en-US" altLang="zh-CN" sz="2200" dirty="0"/>
          </a:p>
        </p:txBody>
      </p:sp>
      <p:sp>
        <p:nvSpPr>
          <p:cNvPr id="4" name="Title 1">
            <a:extLst>
              <a:ext uri="{FF2B5EF4-FFF2-40B4-BE49-F238E27FC236}">
                <a16:creationId xmlns:a16="http://schemas.microsoft.com/office/drawing/2014/main" id="{8D9FBBCE-C12F-6642-934C-549BFC30BCC1}"/>
              </a:ext>
            </a:extLst>
          </p:cNvPr>
          <p:cNvSpPr txBox="1">
            <a:spLocks/>
          </p:cNvSpPr>
          <p:nvPr/>
        </p:nvSpPr>
        <p:spPr>
          <a:xfrm>
            <a:off x="592975" y="913199"/>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Messages &amp; Financial Data</a:t>
            </a:r>
          </a:p>
        </p:txBody>
      </p:sp>
      <p:pic>
        <p:nvPicPr>
          <p:cNvPr id="7" name="图片 6">
            <a:extLst>
              <a:ext uri="{FF2B5EF4-FFF2-40B4-BE49-F238E27FC236}">
                <a16:creationId xmlns:a16="http://schemas.microsoft.com/office/drawing/2014/main" id="{01E9FCED-633D-A24F-B03C-6582E41D0858}"/>
              </a:ext>
            </a:extLst>
          </p:cNvPr>
          <p:cNvPicPr>
            <a:picLocks noChangeAspect="1"/>
          </p:cNvPicPr>
          <p:nvPr/>
        </p:nvPicPr>
        <p:blipFill>
          <a:blip r:embed="rId3"/>
          <a:stretch>
            <a:fillRect/>
          </a:stretch>
        </p:blipFill>
        <p:spPr>
          <a:xfrm>
            <a:off x="7331825" y="3443142"/>
            <a:ext cx="4860175" cy="3429001"/>
          </a:xfrm>
          <a:prstGeom prst="rect">
            <a:avLst/>
          </a:prstGeom>
        </p:spPr>
      </p:pic>
      <p:pic>
        <p:nvPicPr>
          <p:cNvPr id="10" name="图片 9">
            <a:extLst>
              <a:ext uri="{FF2B5EF4-FFF2-40B4-BE49-F238E27FC236}">
                <a16:creationId xmlns:a16="http://schemas.microsoft.com/office/drawing/2014/main" id="{4B2624CC-3FD7-8E41-9618-B3F1E03A4BCC}"/>
              </a:ext>
            </a:extLst>
          </p:cNvPr>
          <p:cNvPicPr>
            <a:picLocks noChangeAspect="1"/>
          </p:cNvPicPr>
          <p:nvPr/>
        </p:nvPicPr>
        <p:blipFill>
          <a:blip r:embed="rId4"/>
          <a:stretch>
            <a:fillRect/>
          </a:stretch>
        </p:blipFill>
        <p:spPr>
          <a:xfrm>
            <a:off x="7331825" y="0"/>
            <a:ext cx="4860175" cy="3429000"/>
          </a:xfrm>
          <a:prstGeom prst="rect">
            <a:avLst/>
          </a:prstGeom>
        </p:spPr>
      </p:pic>
    </p:spTree>
    <p:extLst>
      <p:ext uri="{BB962C8B-B14F-4D97-AF65-F5344CB8AC3E}">
        <p14:creationId xmlns:p14="http://schemas.microsoft.com/office/powerpoint/2010/main" val="296382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US" altLang="zh-CN" sz="3200" kern="1200" dirty="0">
                <a:solidFill>
                  <a:schemeClr val="bg1"/>
                </a:solidFill>
                <a:latin typeface="Times New Roman" charset="0"/>
                <a:cs typeface="Times New Roman" charset="0"/>
              </a:rPr>
              <a:t>Data Description</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576350" y="1603639"/>
            <a:ext cx="6306589" cy="4662214"/>
          </a:xfrm>
        </p:spPr>
        <p:txBody>
          <a:bodyPr>
            <a:normAutofit fontScale="92500" lnSpcReduction="10000"/>
          </a:bodyPr>
          <a:lstStyle/>
          <a:p>
            <a:pPr marL="0" indent="0">
              <a:lnSpc>
                <a:spcPct val="120000"/>
              </a:lnSpc>
              <a:buNone/>
            </a:pPr>
            <a:r>
              <a:rPr lang="en-US" altLang="zh-CN" sz="2200" dirty="0"/>
              <a:t>Yahoo! Finance vs</a:t>
            </a:r>
            <a:r>
              <a:rPr lang="zh-CN" altLang="en-US" sz="2200" dirty="0"/>
              <a:t> </a:t>
            </a:r>
            <a:r>
              <a:rPr lang="en-US" altLang="zh-CN" sz="2200" dirty="0"/>
              <a:t>Raging Bull:</a:t>
            </a:r>
          </a:p>
          <a:p>
            <a:pPr>
              <a:lnSpc>
                <a:spcPct val="120000"/>
              </a:lnSpc>
              <a:buFont typeface="Arial" panose="020B0604020202020204" pitchFamily="34" charset="0"/>
              <a:buChar char="•"/>
            </a:pPr>
            <a:r>
              <a:rPr lang="en-US" altLang="zh-CN" sz="2200" dirty="0"/>
              <a:t>More messages</a:t>
            </a:r>
          </a:p>
          <a:p>
            <a:pPr>
              <a:lnSpc>
                <a:spcPct val="120000"/>
              </a:lnSpc>
              <a:buFont typeface="Arial" panose="020B0604020202020204" pitchFamily="34" charset="0"/>
              <a:buChar char="•"/>
            </a:pPr>
            <a:r>
              <a:rPr lang="en-US" altLang="zh-CN" sz="2200" dirty="0"/>
              <a:t>More bullishness</a:t>
            </a:r>
          </a:p>
          <a:p>
            <a:pPr>
              <a:lnSpc>
                <a:spcPct val="120000"/>
              </a:lnSpc>
              <a:buFont typeface="Arial" panose="020B0604020202020204" pitchFamily="34" charset="0"/>
              <a:buChar char="•"/>
            </a:pPr>
            <a:r>
              <a:rPr lang="en-US" altLang="zh-CN" sz="2200" dirty="0"/>
              <a:t>Shorter messages</a:t>
            </a:r>
          </a:p>
          <a:p>
            <a:pPr marL="0" indent="0">
              <a:lnSpc>
                <a:spcPct val="120000"/>
              </a:lnSpc>
              <a:buNone/>
            </a:pPr>
            <a:endParaRPr lang="en-US" altLang="zh-CN" sz="2200" dirty="0"/>
          </a:p>
          <a:p>
            <a:pPr marL="0" indent="0">
              <a:lnSpc>
                <a:spcPct val="120000"/>
              </a:lnSpc>
              <a:buNone/>
            </a:pPr>
            <a:r>
              <a:rPr lang="en-US" altLang="zh-CN" sz="2200" dirty="0"/>
              <a:t>DIA vs XLK:</a:t>
            </a:r>
          </a:p>
          <a:p>
            <a:pPr>
              <a:lnSpc>
                <a:spcPct val="120000"/>
              </a:lnSpc>
              <a:buFont typeface="Arial" panose="020B0604020202020204" pitchFamily="34" charset="0"/>
              <a:buChar char="•"/>
            </a:pPr>
            <a:r>
              <a:rPr lang="en-US" altLang="zh-CN" sz="2200" dirty="0"/>
              <a:t>Lower losses</a:t>
            </a:r>
          </a:p>
          <a:p>
            <a:pPr>
              <a:lnSpc>
                <a:spcPct val="120000"/>
              </a:lnSpc>
              <a:buFont typeface="Arial" panose="020B0604020202020204" pitchFamily="34" charset="0"/>
              <a:buChar char="•"/>
            </a:pPr>
            <a:r>
              <a:rPr lang="en-US" altLang="zh-CN" sz="2200" dirty="0"/>
              <a:t>Lower volatility</a:t>
            </a:r>
          </a:p>
          <a:p>
            <a:pPr>
              <a:lnSpc>
                <a:spcPct val="120000"/>
              </a:lnSpc>
              <a:buFont typeface="Arial" panose="020B0604020202020204" pitchFamily="34" charset="0"/>
              <a:buChar char="•"/>
            </a:pPr>
            <a:r>
              <a:rPr lang="en-US" altLang="zh-CN" sz="2200" dirty="0"/>
              <a:t>Lower activity levels</a:t>
            </a:r>
          </a:p>
          <a:p>
            <a:pPr>
              <a:lnSpc>
                <a:spcPct val="120000"/>
              </a:lnSpc>
              <a:buFont typeface="Arial" panose="020B0604020202020204" pitchFamily="34" charset="0"/>
              <a:buChar char="•"/>
            </a:pPr>
            <a:r>
              <a:rPr lang="en-US" altLang="zh-CN" sz="2200" dirty="0"/>
              <a:t>Less bullishness</a:t>
            </a:r>
          </a:p>
          <a:p>
            <a:pPr>
              <a:lnSpc>
                <a:spcPct val="120000"/>
              </a:lnSpc>
              <a:buFont typeface="Arial" panose="020B0604020202020204" pitchFamily="34" charset="0"/>
              <a:buChar char="•"/>
            </a:pPr>
            <a:r>
              <a:rPr lang="en-US" altLang="zh-CN" sz="2200" dirty="0"/>
              <a:t>Higher level of coverage by WSJ</a:t>
            </a:r>
          </a:p>
        </p:txBody>
      </p:sp>
      <p:sp>
        <p:nvSpPr>
          <p:cNvPr id="4" name="Title 1">
            <a:extLst>
              <a:ext uri="{FF2B5EF4-FFF2-40B4-BE49-F238E27FC236}">
                <a16:creationId xmlns:a16="http://schemas.microsoft.com/office/drawing/2014/main" id="{8D9FBBCE-C12F-6642-934C-549BFC30BCC1}"/>
              </a:ext>
            </a:extLst>
          </p:cNvPr>
          <p:cNvSpPr txBox="1">
            <a:spLocks/>
          </p:cNvSpPr>
          <p:nvPr/>
        </p:nvSpPr>
        <p:spPr>
          <a:xfrm>
            <a:off x="592975" y="913199"/>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Messages &amp; Financial Data</a:t>
            </a:r>
          </a:p>
        </p:txBody>
      </p:sp>
      <p:pic>
        <p:nvPicPr>
          <p:cNvPr id="6" name="图片 5">
            <a:extLst>
              <a:ext uri="{FF2B5EF4-FFF2-40B4-BE49-F238E27FC236}">
                <a16:creationId xmlns:a16="http://schemas.microsoft.com/office/drawing/2014/main" id="{BCB3A33D-68BC-0446-9E68-BF6DEE41051A}"/>
              </a:ext>
            </a:extLst>
          </p:cNvPr>
          <p:cNvPicPr>
            <a:picLocks noChangeAspect="1"/>
          </p:cNvPicPr>
          <p:nvPr/>
        </p:nvPicPr>
        <p:blipFill>
          <a:blip r:embed="rId3"/>
          <a:stretch>
            <a:fillRect/>
          </a:stretch>
        </p:blipFill>
        <p:spPr>
          <a:xfrm>
            <a:off x="5503025" y="-9991"/>
            <a:ext cx="6704875" cy="6858000"/>
          </a:xfrm>
          <a:prstGeom prst="rect">
            <a:avLst/>
          </a:prstGeom>
        </p:spPr>
      </p:pic>
    </p:spTree>
    <p:extLst>
      <p:ext uri="{BB962C8B-B14F-4D97-AF65-F5344CB8AC3E}">
        <p14:creationId xmlns:p14="http://schemas.microsoft.com/office/powerpoint/2010/main" val="456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Stock Returns</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592975" y="1672784"/>
            <a:ext cx="5503024" cy="4545133"/>
          </a:xfrm>
        </p:spPr>
        <p:txBody>
          <a:bodyPr>
            <a:normAutofit fontScale="92500"/>
          </a:bodyPr>
          <a:lstStyle/>
          <a:p>
            <a:pPr marL="0" indent="0">
              <a:lnSpc>
                <a:spcPct val="120000"/>
              </a:lnSpc>
              <a:buNone/>
            </a:pPr>
            <a:r>
              <a:rPr lang="en-US" altLang="zh-CN" sz="1800" dirty="0"/>
              <a:t>Significant </a:t>
            </a:r>
            <a:r>
              <a:rPr lang="en-US" altLang="zh-CN" sz="1800" dirty="0">
                <a:solidFill>
                  <a:srgbClr val="C00000"/>
                </a:solidFill>
              </a:rPr>
              <a:t>negative</a:t>
            </a:r>
            <a:r>
              <a:rPr lang="en-US" altLang="zh-CN" sz="1800" dirty="0"/>
              <a:t> relationship between the number of messages on day t and stock returns on day (t+</a:t>
            </a:r>
            <a:r>
              <a:rPr lang="en-US" altLang="zh-CN" sz="1800" dirty="0">
                <a:solidFill>
                  <a:srgbClr val="C00000"/>
                </a:solidFill>
              </a:rPr>
              <a:t>1</a:t>
            </a:r>
            <a:r>
              <a:rPr lang="en-US" altLang="zh-CN" sz="1800" dirty="0"/>
              <a:t>).</a:t>
            </a:r>
          </a:p>
          <a:p>
            <a:pPr marL="0" indent="0">
              <a:lnSpc>
                <a:spcPct val="120000"/>
              </a:lnSpc>
              <a:buNone/>
            </a:pPr>
            <a:endParaRPr lang="en-US" altLang="zh-CN" sz="1800" dirty="0"/>
          </a:p>
          <a:p>
            <a:pPr marL="0" indent="0">
              <a:lnSpc>
                <a:spcPct val="120000"/>
              </a:lnSpc>
              <a:buNone/>
            </a:pPr>
            <a:r>
              <a:rPr lang="en-US" altLang="zh-CN" sz="1800" dirty="0"/>
              <a:t>Significant </a:t>
            </a:r>
            <a:r>
              <a:rPr lang="en-US" altLang="zh-CN" sz="1800" dirty="0">
                <a:solidFill>
                  <a:srgbClr val="C00000"/>
                </a:solidFill>
              </a:rPr>
              <a:t>positive</a:t>
            </a:r>
            <a:r>
              <a:rPr lang="en-US" altLang="zh-CN" sz="1800" dirty="0"/>
              <a:t> relationship between the number of messages on day t and stock returns on day (t+</a:t>
            </a:r>
            <a:r>
              <a:rPr lang="en-US" altLang="zh-CN" sz="1800" dirty="0">
                <a:solidFill>
                  <a:srgbClr val="C00000"/>
                </a:solidFill>
              </a:rPr>
              <a:t>2</a:t>
            </a:r>
            <a:r>
              <a:rPr lang="en-US" altLang="zh-CN" sz="1800" dirty="0"/>
              <a:t>).</a:t>
            </a:r>
          </a:p>
          <a:p>
            <a:pPr marL="0" indent="0">
              <a:lnSpc>
                <a:spcPct val="120000"/>
              </a:lnSpc>
              <a:buNone/>
            </a:pPr>
            <a:endParaRPr lang="en-US" altLang="zh-CN" sz="1800" dirty="0"/>
          </a:p>
          <a:p>
            <a:pPr marL="0" indent="0">
              <a:lnSpc>
                <a:spcPct val="120000"/>
              </a:lnSpc>
              <a:buNone/>
            </a:pPr>
            <a:r>
              <a:rPr lang="en-US" altLang="zh-CN" sz="1800" b="1" i="1" dirty="0"/>
              <a:t>Results:</a:t>
            </a:r>
          </a:p>
          <a:p>
            <a:pPr marL="0" indent="0">
              <a:lnSpc>
                <a:spcPct val="120000"/>
              </a:lnSpc>
              <a:buNone/>
            </a:pPr>
            <a:r>
              <a:rPr lang="en-US" altLang="zh-CN" sz="1800" dirty="0"/>
              <a:t>The</a:t>
            </a:r>
            <a:r>
              <a:rPr lang="zh-CN" altLang="en-US" sz="1800" dirty="0"/>
              <a:t> </a:t>
            </a:r>
            <a:r>
              <a:rPr lang="en-US" altLang="zh-CN" sz="1800" dirty="0"/>
              <a:t>return predictability is </a:t>
            </a:r>
            <a:r>
              <a:rPr lang="en-US" altLang="zh-CN" sz="1800" u="sng" dirty="0"/>
              <a:t>statistically significant</a:t>
            </a:r>
            <a:r>
              <a:rPr lang="en-US" altLang="zh-CN" sz="1800" dirty="0"/>
              <a:t> but very </a:t>
            </a:r>
            <a:r>
              <a:rPr lang="en-US" altLang="zh-CN" sz="1800" u="sng" dirty="0"/>
              <a:t>small</a:t>
            </a:r>
            <a:r>
              <a:rPr lang="zh-CN" altLang="en-US" sz="1800" u="sng" dirty="0"/>
              <a:t> </a:t>
            </a:r>
            <a:r>
              <a:rPr lang="en-US" altLang="zh-CN" sz="1800" u="sng" dirty="0"/>
              <a:t>in</a:t>
            </a:r>
            <a:r>
              <a:rPr lang="zh-CN" altLang="en-US" sz="1800" u="sng" dirty="0"/>
              <a:t> </a:t>
            </a:r>
            <a:r>
              <a:rPr lang="en-US" altLang="zh-CN" sz="1800" u="sng" dirty="0"/>
              <a:t>magnitude</a:t>
            </a:r>
          </a:p>
          <a:p>
            <a:pPr marL="0" indent="0">
              <a:lnSpc>
                <a:spcPct val="120000"/>
              </a:lnSpc>
              <a:buNone/>
            </a:pPr>
            <a:endParaRPr lang="en-US" altLang="zh-CN" sz="1800" dirty="0"/>
          </a:p>
          <a:p>
            <a:pPr marL="0" indent="0">
              <a:lnSpc>
                <a:spcPct val="120000"/>
              </a:lnSpc>
              <a:buNone/>
            </a:pPr>
            <a:r>
              <a:rPr lang="en-US" altLang="zh-CN" sz="1800" u="sng" dirty="0"/>
              <a:t>Difficult to take advantage of </a:t>
            </a:r>
            <a:r>
              <a:rPr lang="en-US" altLang="zh-CN" sz="1800" dirty="0"/>
              <a:t>because potential gains would likely be offset by small transaction costs</a:t>
            </a:r>
          </a:p>
        </p:txBody>
      </p:sp>
      <p:pic>
        <p:nvPicPr>
          <p:cNvPr id="7" name="图片 6">
            <a:extLst>
              <a:ext uri="{FF2B5EF4-FFF2-40B4-BE49-F238E27FC236}">
                <a16:creationId xmlns:a16="http://schemas.microsoft.com/office/drawing/2014/main" id="{ED457B4D-C1F2-3C40-8F8F-82F478320926}"/>
              </a:ext>
            </a:extLst>
          </p:cNvPr>
          <p:cNvPicPr>
            <a:picLocks noChangeAspect="1"/>
          </p:cNvPicPr>
          <p:nvPr/>
        </p:nvPicPr>
        <p:blipFill rotWithShape="1">
          <a:blip r:embed="rId3"/>
          <a:srcRect r="40620" b="-383"/>
          <a:stretch/>
        </p:blipFill>
        <p:spPr>
          <a:xfrm>
            <a:off x="6096001" y="913199"/>
            <a:ext cx="6096000" cy="5518106"/>
          </a:xfrm>
          <a:prstGeom prst="rect">
            <a:avLst/>
          </a:prstGeom>
        </p:spPr>
      </p:pic>
      <p:sp>
        <p:nvSpPr>
          <p:cNvPr id="10" name="矩形 9">
            <a:extLst>
              <a:ext uri="{FF2B5EF4-FFF2-40B4-BE49-F238E27FC236}">
                <a16:creationId xmlns:a16="http://schemas.microsoft.com/office/drawing/2014/main" id="{0E07CEAE-FE9E-984E-9089-3AF17E7AADDF}"/>
              </a:ext>
            </a:extLst>
          </p:cNvPr>
          <p:cNvSpPr/>
          <p:nvPr/>
        </p:nvSpPr>
        <p:spPr>
          <a:xfrm>
            <a:off x="6096000" y="1878676"/>
            <a:ext cx="5940829" cy="299259"/>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3BB59357-AC2B-1F46-AFC9-72CBE9F1A002}"/>
              </a:ext>
            </a:extLst>
          </p:cNvPr>
          <p:cNvSpPr/>
          <p:nvPr/>
        </p:nvSpPr>
        <p:spPr>
          <a:xfrm>
            <a:off x="6096000" y="5254361"/>
            <a:ext cx="5940829" cy="299259"/>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Title 1">
            <a:extLst>
              <a:ext uri="{FF2B5EF4-FFF2-40B4-BE49-F238E27FC236}">
                <a16:creationId xmlns:a16="http://schemas.microsoft.com/office/drawing/2014/main" id="{052CA177-A64E-6C40-9980-017BD7B4F52D}"/>
              </a:ext>
            </a:extLst>
          </p:cNvPr>
          <p:cNvSpPr txBox="1">
            <a:spLocks/>
          </p:cNvSpPr>
          <p:nvPr/>
        </p:nvSpPr>
        <p:spPr>
          <a:xfrm>
            <a:off x="592975" y="913199"/>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Time sequencing tests</a:t>
            </a:r>
          </a:p>
        </p:txBody>
      </p:sp>
    </p:spTree>
    <p:extLst>
      <p:ext uri="{BB962C8B-B14F-4D97-AF65-F5344CB8AC3E}">
        <p14:creationId xmlns:p14="http://schemas.microsoft.com/office/powerpoint/2010/main" val="268411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Volatility</a:t>
            </a:r>
          </a:p>
        </p:txBody>
      </p:sp>
      <p:pic>
        <p:nvPicPr>
          <p:cNvPr id="9" name="内容占位符 8">
            <a:extLst>
              <a:ext uri="{FF2B5EF4-FFF2-40B4-BE49-F238E27FC236}">
                <a16:creationId xmlns:a16="http://schemas.microsoft.com/office/drawing/2014/main" id="{7CD8FFE9-9E64-244A-A029-9AFC89A8D793}"/>
              </a:ext>
            </a:extLst>
          </p:cNvPr>
          <p:cNvPicPr>
            <a:picLocks noGrp="1" noChangeAspect="1"/>
          </p:cNvPicPr>
          <p:nvPr>
            <p:ph idx="1"/>
          </p:nvPr>
        </p:nvPicPr>
        <p:blipFill rotWithShape="1">
          <a:blip r:embed="rId3"/>
          <a:srcRect l="5467" t="13953" r="4325" b="6545"/>
          <a:stretch/>
        </p:blipFill>
        <p:spPr>
          <a:xfrm>
            <a:off x="199500" y="3572368"/>
            <a:ext cx="4937760" cy="1494304"/>
          </a:xfrm>
        </p:spPr>
      </p:pic>
      <p:sp>
        <p:nvSpPr>
          <p:cNvPr id="8" name="Title 1">
            <a:extLst>
              <a:ext uri="{FF2B5EF4-FFF2-40B4-BE49-F238E27FC236}">
                <a16:creationId xmlns:a16="http://schemas.microsoft.com/office/drawing/2014/main" id="{47EA2F73-E074-F64F-838E-B8D013CDA86D}"/>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Fractionally integrated realized volatility news response function</a:t>
            </a:r>
          </a:p>
        </p:txBody>
      </p:sp>
      <p:pic>
        <p:nvPicPr>
          <p:cNvPr id="5" name="图片 4">
            <a:extLst>
              <a:ext uri="{FF2B5EF4-FFF2-40B4-BE49-F238E27FC236}">
                <a16:creationId xmlns:a16="http://schemas.microsoft.com/office/drawing/2014/main" id="{00C54949-E6CA-D747-ACCA-59F0B9592B13}"/>
              </a:ext>
            </a:extLst>
          </p:cNvPr>
          <p:cNvPicPr>
            <a:picLocks noChangeAspect="1"/>
          </p:cNvPicPr>
          <p:nvPr/>
        </p:nvPicPr>
        <p:blipFill rotWithShape="1">
          <a:blip r:embed="rId4"/>
          <a:srcRect l="2045"/>
          <a:stretch/>
        </p:blipFill>
        <p:spPr>
          <a:xfrm>
            <a:off x="124691" y="1468162"/>
            <a:ext cx="11942618" cy="1363891"/>
          </a:xfrm>
          <a:prstGeom prst="rect">
            <a:avLst/>
          </a:prstGeom>
        </p:spPr>
      </p:pic>
      <p:sp>
        <p:nvSpPr>
          <p:cNvPr id="12" name="矩形 11">
            <a:extLst>
              <a:ext uri="{FF2B5EF4-FFF2-40B4-BE49-F238E27FC236}">
                <a16:creationId xmlns:a16="http://schemas.microsoft.com/office/drawing/2014/main" id="{286D9AB7-9D79-E447-A94A-ACFA63C69E31}"/>
              </a:ext>
            </a:extLst>
          </p:cNvPr>
          <p:cNvSpPr/>
          <p:nvPr/>
        </p:nvSpPr>
        <p:spPr>
          <a:xfrm>
            <a:off x="324191" y="5079206"/>
            <a:ext cx="4496483" cy="1323439"/>
          </a:xfrm>
          <a:prstGeom prst="rect">
            <a:avLst/>
          </a:prstGeom>
        </p:spPr>
        <p:txBody>
          <a:bodyPr wrap="square">
            <a:spAutoFit/>
          </a:bodyPr>
          <a:lstStyle/>
          <a:p>
            <a:r>
              <a:rPr lang="en" altLang="zh-CN" sz="2000" dirty="0" err="1">
                <a:solidFill>
                  <a:srgbClr val="6C7373"/>
                </a:solidFill>
                <a:latin typeface="Arial" charset="0"/>
                <a:cs typeface="Arial" charset="0"/>
              </a:rPr>
              <a:t>R</a:t>
            </a:r>
            <a:r>
              <a:rPr lang="en" altLang="zh-CN" sz="2000" baseline="-25000" dirty="0" err="1">
                <a:solidFill>
                  <a:srgbClr val="6C7373"/>
                </a:solidFill>
                <a:latin typeface="Arial" charset="0"/>
                <a:cs typeface="Arial" charset="0"/>
              </a:rPr>
              <a:t>t,i,d</a:t>
            </a:r>
            <a:r>
              <a:rPr lang="en" altLang="zh-CN" sz="2000" dirty="0">
                <a:solidFill>
                  <a:srgbClr val="6C7373"/>
                </a:solidFill>
                <a:latin typeface="Arial" charset="0"/>
                <a:cs typeface="Arial" charset="0"/>
              </a:rPr>
              <a:t>: Return of company </a:t>
            </a:r>
            <a:r>
              <a:rPr lang="en" altLang="zh-CN" sz="2000" dirty="0" err="1">
                <a:solidFill>
                  <a:srgbClr val="6C7373"/>
                </a:solidFill>
                <a:latin typeface="Arial" charset="0"/>
                <a:cs typeface="Arial" charset="0"/>
              </a:rPr>
              <a:t>i</a:t>
            </a:r>
            <a:r>
              <a:rPr lang="en-US" altLang="zh-CN" sz="2000" dirty="0">
                <a:solidFill>
                  <a:srgbClr val="6C7373"/>
                </a:solidFill>
                <a:latin typeface="Arial" charset="0"/>
                <a:cs typeface="Arial" charset="0"/>
              </a:rPr>
              <a:t> </a:t>
            </a:r>
            <a:r>
              <a:rPr lang="en" altLang="zh-CN" sz="2000" dirty="0">
                <a:solidFill>
                  <a:srgbClr val="6C7373"/>
                </a:solidFill>
                <a:latin typeface="Arial" charset="0"/>
                <a:cs typeface="Arial" charset="0"/>
              </a:rPr>
              <a:t>on day t and intra-day period d (15 mins) </a:t>
            </a:r>
          </a:p>
          <a:p>
            <a:endParaRPr lang="en" altLang="zh-CN" sz="2000" dirty="0">
              <a:solidFill>
                <a:srgbClr val="6C7373"/>
              </a:solidFill>
              <a:latin typeface="Arial" charset="0"/>
              <a:cs typeface="Arial" charset="0"/>
            </a:endParaRPr>
          </a:p>
          <a:p>
            <a:r>
              <a:rPr lang="en" altLang="zh-CN" sz="2000" dirty="0" err="1">
                <a:solidFill>
                  <a:srgbClr val="6C7373"/>
                </a:solidFill>
                <a:latin typeface="Arial" charset="0"/>
                <a:cs typeface="Arial" charset="0"/>
              </a:rPr>
              <a:t>V</a:t>
            </a:r>
            <a:r>
              <a:rPr lang="en" altLang="zh-CN" sz="2000" baseline="-25000" dirty="0" err="1">
                <a:solidFill>
                  <a:srgbClr val="6C7373"/>
                </a:solidFill>
                <a:latin typeface="Arial" charset="0"/>
                <a:cs typeface="Arial" charset="0"/>
              </a:rPr>
              <a:t>i,t</a:t>
            </a:r>
            <a:r>
              <a:rPr lang="en" altLang="zh-CN" sz="2000" dirty="0">
                <a:solidFill>
                  <a:srgbClr val="6C7373"/>
                </a:solidFill>
                <a:latin typeface="Arial" charset="0"/>
                <a:cs typeface="Arial" charset="0"/>
              </a:rPr>
              <a:t>: Volatility of company </a:t>
            </a:r>
            <a:r>
              <a:rPr lang="en" altLang="zh-CN" sz="2000" dirty="0" err="1">
                <a:solidFill>
                  <a:srgbClr val="6C7373"/>
                </a:solidFill>
                <a:latin typeface="Arial" charset="0"/>
                <a:cs typeface="Arial" charset="0"/>
              </a:rPr>
              <a:t>i</a:t>
            </a:r>
            <a:r>
              <a:rPr lang="zh-CN" altLang="en-US" sz="2000" dirty="0">
                <a:solidFill>
                  <a:srgbClr val="6C7373"/>
                </a:solidFill>
                <a:latin typeface="Arial" charset="0"/>
                <a:cs typeface="Arial" charset="0"/>
              </a:rPr>
              <a:t> </a:t>
            </a:r>
            <a:r>
              <a:rPr lang="en" altLang="zh-CN" sz="2000" dirty="0">
                <a:solidFill>
                  <a:srgbClr val="6C7373"/>
                </a:solidFill>
                <a:latin typeface="Arial" charset="0"/>
                <a:cs typeface="Arial" charset="0"/>
              </a:rPr>
              <a:t>on day t</a:t>
            </a: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199500" y="3074725"/>
            <a:ext cx="4937760"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altLang="zh-CN" sz="2200" b="1" dirty="0"/>
              <a:t>1.</a:t>
            </a:r>
            <a:r>
              <a:rPr lang="zh-CN" altLang="en-US" sz="2200" b="1" dirty="0"/>
              <a:t> </a:t>
            </a:r>
            <a:r>
              <a:rPr lang="en-US" sz="2200" b="1" dirty="0"/>
              <a:t>What</a:t>
            </a:r>
            <a:r>
              <a:rPr lang="zh-CN" altLang="en-US" sz="2200" b="1" dirty="0"/>
              <a:t> </a:t>
            </a:r>
            <a:r>
              <a:rPr lang="en-US" altLang="zh-CN" sz="2200" b="1" dirty="0"/>
              <a:t>is</a:t>
            </a:r>
            <a:r>
              <a:rPr lang="zh-CN" altLang="en-US" sz="2200" b="1" dirty="0"/>
              <a:t> </a:t>
            </a:r>
            <a:r>
              <a:rPr lang="en-US" altLang="zh-CN" sz="2200" b="1" dirty="0" err="1"/>
              <a:t>V</a:t>
            </a:r>
            <a:r>
              <a:rPr lang="en-US" altLang="zh-CN" sz="2200" b="1" baseline="-25000" dirty="0" err="1"/>
              <a:t>i,t</a:t>
            </a:r>
            <a:r>
              <a:rPr lang="zh-CN" altLang="en-US" sz="2200" b="1" dirty="0"/>
              <a:t>：</a:t>
            </a:r>
            <a:endParaRPr lang="en-US" sz="2200" b="1" baseline="-25000" dirty="0"/>
          </a:p>
        </p:txBody>
      </p:sp>
      <p:sp>
        <p:nvSpPr>
          <p:cNvPr id="14" name="Content Placeholder 2">
            <a:extLst>
              <a:ext uri="{FF2B5EF4-FFF2-40B4-BE49-F238E27FC236}">
                <a16:creationId xmlns:a16="http://schemas.microsoft.com/office/drawing/2014/main" id="{C27BF6F0-B86F-E143-AB34-2A812AF763A9}"/>
              </a:ext>
            </a:extLst>
          </p:cNvPr>
          <p:cNvSpPr txBox="1">
            <a:spLocks/>
          </p:cNvSpPr>
          <p:nvPr/>
        </p:nvSpPr>
        <p:spPr>
          <a:xfrm>
            <a:off x="5306291" y="3074724"/>
            <a:ext cx="6259484"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altLang="zh-CN" sz="2200" b="1" dirty="0"/>
              <a:t>2.</a:t>
            </a:r>
            <a:r>
              <a:rPr lang="zh-CN" altLang="en-US" sz="2200" b="1" dirty="0"/>
              <a:t> </a:t>
            </a:r>
            <a:r>
              <a:rPr lang="en-US" sz="2200" b="1" dirty="0"/>
              <a:t>What</a:t>
            </a:r>
            <a:r>
              <a:rPr lang="zh-CN" altLang="en-US" sz="2200" b="1" dirty="0"/>
              <a:t> </a:t>
            </a:r>
            <a:r>
              <a:rPr lang="en-US" altLang="zh-CN" sz="2200" b="1" dirty="0"/>
              <a:t>is</a:t>
            </a:r>
            <a:r>
              <a:rPr lang="zh-CN" altLang="en-US" sz="2200" b="1" dirty="0"/>
              <a:t> </a:t>
            </a:r>
            <a:r>
              <a:rPr lang="en-US" altLang="zh-CN" sz="2200" b="1" dirty="0"/>
              <a:t>d (fractional integration parameter)</a:t>
            </a:r>
            <a:r>
              <a:rPr lang="zh-CN" altLang="en-US" sz="2200" b="1" dirty="0"/>
              <a:t>：</a:t>
            </a:r>
            <a:endParaRPr lang="en-US" sz="2200" b="1" baseline="-25000" dirty="0"/>
          </a:p>
        </p:txBody>
      </p:sp>
      <p:pic>
        <p:nvPicPr>
          <p:cNvPr id="16" name="图片 15">
            <a:extLst>
              <a:ext uri="{FF2B5EF4-FFF2-40B4-BE49-F238E27FC236}">
                <a16:creationId xmlns:a16="http://schemas.microsoft.com/office/drawing/2014/main" id="{D6FCFDAC-1606-4446-AF3E-CDAE5C95D804}"/>
              </a:ext>
            </a:extLst>
          </p:cNvPr>
          <p:cNvPicPr>
            <a:picLocks noChangeAspect="1"/>
          </p:cNvPicPr>
          <p:nvPr/>
        </p:nvPicPr>
        <p:blipFill>
          <a:blip r:embed="rId5"/>
          <a:stretch>
            <a:fillRect/>
          </a:stretch>
        </p:blipFill>
        <p:spPr>
          <a:xfrm>
            <a:off x="6079375" y="4040469"/>
            <a:ext cx="4775200" cy="647700"/>
          </a:xfrm>
          <a:prstGeom prst="rect">
            <a:avLst/>
          </a:prstGeom>
        </p:spPr>
      </p:pic>
      <p:sp>
        <p:nvSpPr>
          <p:cNvPr id="17" name="矩形 16">
            <a:extLst>
              <a:ext uri="{FF2B5EF4-FFF2-40B4-BE49-F238E27FC236}">
                <a16:creationId xmlns:a16="http://schemas.microsoft.com/office/drawing/2014/main" id="{6B9A3BBD-C361-C74B-A7AA-EBA9EE0DB3EE}"/>
              </a:ext>
            </a:extLst>
          </p:cNvPr>
          <p:cNvSpPr/>
          <p:nvPr/>
        </p:nvSpPr>
        <p:spPr>
          <a:xfrm>
            <a:off x="5526929" y="4838306"/>
            <a:ext cx="6340880" cy="1631216"/>
          </a:xfrm>
          <a:prstGeom prst="rect">
            <a:avLst/>
          </a:prstGeom>
        </p:spPr>
        <p:txBody>
          <a:bodyPr wrap="square">
            <a:spAutoFit/>
          </a:bodyPr>
          <a:lstStyle/>
          <a:p>
            <a:r>
              <a:rPr lang="en-US" altLang="zh-CN" sz="2000" b="1" dirty="0">
                <a:solidFill>
                  <a:srgbClr val="6C7373"/>
                </a:solidFill>
                <a:latin typeface="Arial" charset="0"/>
                <a:cs typeface="Arial" charset="0"/>
              </a:rPr>
              <a:t>*Log-periodogram method </a:t>
            </a:r>
            <a:r>
              <a:rPr lang="en-US" altLang="zh-CN" sz="2000" dirty="0">
                <a:solidFill>
                  <a:srgbClr val="6C7373"/>
                </a:solidFill>
                <a:latin typeface="Arial" charset="0"/>
                <a:cs typeface="Arial" charset="0"/>
              </a:rPr>
              <a:t>(</a:t>
            </a:r>
            <a:r>
              <a:rPr lang="en-US" altLang="zh-CN" sz="2000" dirty="0" err="1">
                <a:solidFill>
                  <a:srgbClr val="6C7373"/>
                </a:solidFill>
                <a:latin typeface="Arial" charset="0"/>
                <a:cs typeface="Arial" charset="0"/>
              </a:rPr>
              <a:t>Geweke</a:t>
            </a:r>
            <a:r>
              <a:rPr lang="en-US" altLang="zh-CN" sz="2000" dirty="0">
                <a:solidFill>
                  <a:srgbClr val="6C7373"/>
                </a:solidFill>
                <a:latin typeface="Arial" charset="0"/>
                <a:cs typeface="Arial" charset="0"/>
              </a:rPr>
              <a:t> and Porter-Hudak(1983))</a:t>
            </a:r>
          </a:p>
          <a:p>
            <a:endParaRPr lang="en-US" altLang="zh-CN" sz="2000" dirty="0">
              <a:solidFill>
                <a:srgbClr val="6C7373"/>
              </a:solidFill>
              <a:latin typeface="Arial" charset="0"/>
              <a:cs typeface="Arial" charset="0"/>
            </a:endParaRPr>
          </a:p>
          <a:p>
            <a:r>
              <a:rPr lang="en-US" altLang="zh-CN" sz="2000" dirty="0">
                <a:solidFill>
                  <a:srgbClr val="6C7373"/>
                </a:solidFill>
                <a:latin typeface="Arial" charset="0"/>
                <a:cs typeface="Arial" charset="0"/>
              </a:rPr>
              <a:t>Using estimates of the periodogram for company </a:t>
            </a:r>
            <a:r>
              <a:rPr lang="en-US" altLang="zh-CN" sz="2000" dirty="0" err="1">
                <a:solidFill>
                  <a:srgbClr val="6C7373"/>
                </a:solidFill>
                <a:latin typeface="Arial" charset="0"/>
                <a:cs typeface="Arial" charset="0"/>
              </a:rPr>
              <a:t>i</a:t>
            </a:r>
            <a:r>
              <a:rPr lang="zh-CN" altLang="en-US" sz="2000" dirty="0">
                <a:solidFill>
                  <a:srgbClr val="6C7373"/>
                </a:solidFill>
                <a:latin typeface="Arial" charset="0"/>
                <a:cs typeface="Arial" charset="0"/>
              </a:rPr>
              <a:t> </a:t>
            </a:r>
            <a:r>
              <a:rPr lang="en-US" altLang="zh-CN" sz="2000" dirty="0">
                <a:solidFill>
                  <a:srgbClr val="6C7373"/>
                </a:solidFill>
                <a:latin typeface="Arial" charset="0"/>
                <a:cs typeface="Arial" charset="0"/>
              </a:rPr>
              <a:t>at frequency points k=0,1,...,T^0.6, we get d=0.3097</a:t>
            </a:r>
            <a:endParaRPr lang="en" altLang="zh-CN" sz="2000" dirty="0">
              <a:solidFill>
                <a:srgbClr val="6C7373"/>
              </a:solidFill>
              <a:latin typeface="Arial" charset="0"/>
              <a:cs typeface="Arial" charset="0"/>
            </a:endParaRPr>
          </a:p>
        </p:txBody>
      </p:sp>
    </p:spTree>
    <p:extLst>
      <p:ext uri="{BB962C8B-B14F-4D97-AF65-F5344CB8AC3E}">
        <p14:creationId xmlns:p14="http://schemas.microsoft.com/office/powerpoint/2010/main" val="404496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Volatility</a:t>
            </a:r>
          </a:p>
        </p:txBody>
      </p:sp>
      <p:sp>
        <p:nvSpPr>
          <p:cNvPr id="8" name="Title 1">
            <a:extLst>
              <a:ext uri="{FF2B5EF4-FFF2-40B4-BE49-F238E27FC236}">
                <a16:creationId xmlns:a16="http://schemas.microsoft.com/office/drawing/2014/main" id="{47EA2F73-E074-F64F-838E-B8D013CDA86D}"/>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Fractionally integrated realized volatility news response function</a:t>
            </a:r>
          </a:p>
        </p:txBody>
      </p:sp>
      <p:pic>
        <p:nvPicPr>
          <p:cNvPr id="5" name="图片 4">
            <a:extLst>
              <a:ext uri="{FF2B5EF4-FFF2-40B4-BE49-F238E27FC236}">
                <a16:creationId xmlns:a16="http://schemas.microsoft.com/office/drawing/2014/main" id="{00C54949-E6CA-D747-ACCA-59F0B9592B13}"/>
              </a:ext>
            </a:extLst>
          </p:cNvPr>
          <p:cNvPicPr>
            <a:picLocks noChangeAspect="1"/>
          </p:cNvPicPr>
          <p:nvPr/>
        </p:nvPicPr>
        <p:blipFill rotWithShape="1">
          <a:blip r:embed="rId3"/>
          <a:srcRect l="2045"/>
          <a:stretch/>
        </p:blipFill>
        <p:spPr>
          <a:xfrm>
            <a:off x="124691" y="1468162"/>
            <a:ext cx="11942618" cy="1363891"/>
          </a:xfrm>
          <a:prstGeom prst="rect">
            <a:avLst/>
          </a:prstGeom>
        </p:spPr>
      </p:pic>
      <p:sp>
        <p:nvSpPr>
          <p:cNvPr id="12" name="矩形 11">
            <a:extLst>
              <a:ext uri="{FF2B5EF4-FFF2-40B4-BE49-F238E27FC236}">
                <a16:creationId xmlns:a16="http://schemas.microsoft.com/office/drawing/2014/main" id="{286D9AB7-9D79-E447-A94A-ACFA63C69E31}"/>
              </a:ext>
            </a:extLst>
          </p:cNvPr>
          <p:cNvSpPr/>
          <p:nvPr/>
        </p:nvSpPr>
        <p:spPr>
          <a:xfrm>
            <a:off x="626225" y="3572367"/>
            <a:ext cx="4496483" cy="3477875"/>
          </a:xfrm>
          <a:prstGeom prst="rect">
            <a:avLst/>
          </a:prstGeom>
        </p:spPr>
        <p:txBody>
          <a:bodyPr wrap="square">
            <a:spAutoFit/>
          </a:bodyPr>
          <a:lstStyle/>
          <a:p>
            <a:r>
              <a:rPr lang="en" altLang="zh-CN" sz="2000" dirty="0">
                <a:solidFill>
                  <a:srgbClr val="6C7373"/>
                </a:solidFill>
                <a:latin typeface="Arial" charset="0"/>
                <a:cs typeface="Arial" charset="0"/>
              </a:rPr>
              <a:t>An indicator variable for yesterday’s return to be negative</a:t>
            </a:r>
          </a:p>
          <a:p>
            <a:endParaRPr lang="en" altLang="zh-CN" sz="2000" dirty="0">
              <a:solidFill>
                <a:srgbClr val="6C7373"/>
              </a:solidFill>
              <a:latin typeface="Arial" charset="0"/>
              <a:cs typeface="Arial" charset="0"/>
            </a:endParaRPr>
          </a:p>
          <a:p>
            <a:r>
              <a:rPr lang="en" altLang="zh-CN" sz="2000" b="1" dirty="0">
                <a:solidFill>
                  <a:srgbClr val="6C7373"/>
                </a:solidFill>
                <a:latin typeface="Arial" charset="0"/>
                <a:cs typeface="Arial" charset="0"/>
              </a:rPr>
              <a:t>Leverage effect: </a:t>
            </a:r>
          </a:p>
          <a:p>
            <a:r>
              <a:rPr lang="en" altLang="zh-CN" sz="2000" dirty="0">
                <a:solidFill>
                  <a:srgbClr val="6C7373"/>
                </a:solidFill>
                <a:latin typeface="Arial" charset="0"/>
                <a:cs typeface="Arial" charset="0"/>
              </a:rPr>
              <a:t>When the coefficient is not 0, then there exists leverage effect.</a:t>
            </a:r>
          </a:p>
          <a:p>
            <a:r>
              <a:rPr lang="en" altLang="zh-CN" sz="2000" dirty="0">
                <a:solidFill>
                  <a:srgbClr val="6C7373"/>
                </a:solidFill>
                <a:latin typeface="Arial" charset="0"/>
                <a:cs typeface="Arial" charset="0"/>
              </a:rPr>
              <a:t>The sign of yesterday’s return, negative or positive, will have an impact on today’s volatility</a:t>
            </a:r>
          </a:p>
          <a:p>
            <a:endParaRPr lang="en" altLang="zh-CN" sz="2000" b="1" dirty="0">
              <a:solidFill>
                <a:srgbClr val="6C7373"/>
              </a:solidFill>
              <a:latin typeface="Arial" charset="0"/>
              <a:cs typeface="Arial" charset="0"/>
            </a:endParaRPr>
          </a:p>
          <a:p>
            <a:endParaRPr lang="en" altLang="zh-CN" sz="2000" dirty="0">
              <a:solidFill>
                <a:srgbClr val="6C7373"/>
              </a:solidFill>
              <a:latin typeface="Arial" charset="0"/>
              <a:cs typeface="Arial" charset="0"/>
            </a:endParaRP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626225" y="3074724"/>
            <a:ext cx="4937760"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altLang="zh-CN" sz="2200" b="1" dirty="0"/>
              <a:t>3.</a:t>
            </a:r>
            <a:r>
              <a:rPr lang="zh-CN" altLang="en-US" sz="2200" b="1" dirty="0"/>
              <a:t> </a:t>
            </a:r>
            <a:r>
              <a:rPr lang="en-US" sz="2200" b="1" dirty="0"/>
              <a:t>What</a:t>
            </a:r>
            <a:r>
              <a:rPr lang="zh-CN" altLang="en-US" sz="2200" b="1" dirty="0"/>
              <a:t> </a:t>
            </a:r>
            <a:r>
              <a:rPr lang="en-US" altLang="zh-CN" sz="2200" b="1" dirty="0"/>
              <a:t>is</a:t>
            </a:r>
            <a:r>
              <a:rPr lang="zh-CN" altLang="en-US" sz="2200" b="1" dirty="0"/>
              <a:t> </a:t>
            </a:r>
            <a:r>
              <a:rPr lang="en-US" altLang="zh-CN" sz="2200" b="1" dirty="0"/>
              <a:t>I(r</a:t>
            </a:r>
            <a:r>
              <a:rPr lang="en-US" altLang="zh-CN" sz="2200" b="1" baseline="-25000" dirty="0"/>
              <a:t>i,t-1</a:t>
            </a:r>
            <a:r>
              <a:rPr lang="en-US" altLang="zh-CN" sz="2200" b="1" dirty="0"/>
              <a:t>&lt;0)</a:t>
            </a:r>
            <a:r>
              <a:rPr lang="zh-CN" altLang="en-US" sz="2200" b="1" dirty="0"/>
              <a:t>：</a:t>
            </a:r>
            <a:endParaRPr lang="en-US" sz="2200" b="1" baseline="-25000" dirty="0"/>
          </a:p>
        </p:txBody>
      </p:sp>
      <p:sp>
        <p:nvSpPr>
          <p:cNvPr id="14" name="Content Placeholder 2">
            <a:extLst>
              <a:ext uri="{FF2B5EF4-FFF2-40B4-BE49-F238E27FC236}">
                <a16:creationId xmlns:a16="http://schemas.microsoft.com/office/drawing/2014/main" id="{C27BF6F0-B86F-E143-AB34-2A812AF763A9}"/>
              </a:ext>
            </a:extLst>
          </p:cNvPr>
          <p:cNvSpPr txBox="1">
            <a:spLocks/>
          </p:cNvSpPr>
          <p:nvPr/>
        </p:nvSpPr>
        <p:spPr>
          <a:xfrm>
            <a:off x="5563985" y="3074723"/>
            <a:ext cx="6259484"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altLang="zh-CN" sz="2200" b="1" dirty="0"/>
              <a:t>4.</a:t>
            </a:r>
            <a:r>
              <a:rPr lang="zh-CN" altLang="en-US" sz="2200" b="1" dirty="0"/>
              <a:t> </a:t>
            </a:r>
            <a:r>
              <a:rPr lang="en-US" sz="2200" b="1" dirty="0"/>
              <a:t>What</a:t>
            </a:r>
            <a:r>
              <a:rPr lang="zh-CN" altLang="en-US" sz="2200" b="1" dirty="0"/>
              <a:t> </a:t>
            </a:r>
            <a:r>
              <a:rPr lang="en-US" altLang="zh-CN" sz="2200" b="1" dirty="0"/>
              <a:t>is L,A, M and N:</a:t>
            </a:r>
          </a:p>
          <a:p>
            <a:pPr marL="0" indent="0">
              <a:lnSpc>
                <a:spcPct val="120000"/>
              </a:lnSpc>
              <a:buNone/>
            </a:pPr>
            <a:r>
              <a:rPr lang="en-US" altLang="zh-CN" sz="2200" dirty="0"/>
              <a:t>L: Lag</a:t>
            </a:r>
            <a:r>
              <a:rPr lang="zh-CN" altLang="en-US" sz="2200" dirty="0"/>
              <a:t> </a:t>
            </a:r>
            <a:r>
              <a:rPr lang="en-US" altLang="zh-CN" sz="2200" dirty="0"/>
              <a:t>operator</a:t>
            </a:r>
          </a:p>
          <a:p>
            <a:pPr marL="0" indent="0">
              <a:lnSpc>
                <a:spcPct val="120000"/>
              </a:lnSpc>
              <a:buNone/>
            </a:pPr>
            <a:r>
              <a:rPr lang="en-US" altLang="zh-CN" sz="2200" dirty="0"/>
              <a:t>A: Agreement</a:t>
            </a:r>
            <a:r>
              <a:rPr lang="zh-CN" altLang="en-US" sz="2200" dirty="0"/>
              <a:t> </a:t>
            </a:r>
            <a:r>
              <a:rPr lang="en-US" altLang="zh-CN" sz="2200" dirty="0"/>
              <a:t>Index </a:t>
            </a:r>
          </a:p>
          <a:p>
            <a:pPr marL="0" indent="0">
              <a:lnSpc>
                <a:spcPct val="120000"/>
              </a:lnSpc>
              <a:buNone/>
            </a:pPr>
            <a:r>
              <a:rPr lang="en-US" altLang="zh-CN" sz="2200" dirty="0"/>
              <a:t>M: Number of messages</a:t>
            </a:r>
          </a:p>
          <a:p>
            <a:pPr marL="0" indent="0">
              <a:lnSpc>
                <a:spcPct val="120000"/>
              </a:lnSpc>
              <a:buNone/>
            </a:pPr>
            <a:r>
              <a:rPr lang="en-US" altLang="zh-CN" sz="2200" dirty="0"/>
              <a:t>N: Number</a:t>
            </a:r>
            <a:r>
              <a:rPr lang="zh-CN" altLang="en-US" sz="2200" dirty="0"/>
              <a:t> </a:t>
            </a:r>
            <a:r>
              <a:rPr lang="en-US" altLang="zh-CN" sz="2200" dirty="0"/>
              <a:t>of</a:t>
            </a:r>
            <a:r>
              <a:rPr lang="zh-CN" altLang="en-US" sz="2200" dirty="0"/>
              <a:t> </a:t>
            </a:r>
            <a:r>
              <a:rPr lang="en-US" altLang="zh-CN" sz="2200" dirty="0"/>
              <a:t>trades</a:t>
            </a:r>
          </a:p>
          <a:p>
            <a:pPr marL="0" indent="0">
              <a:lnSpc>
                <a:spcPct val="120000"/>
              </a:lnSpc>
              <a:buNone/>
            </a:pPr>
            <a:endParaRPr lang="en-US" altLang="zh-CN" sz="2200" dirty="0"/>
          </a:p>
          <a:p>
            <a:pPr marL="0" indent="0">
              <a:lnSpc>
                <a:spcPct val="120000"/>
              </a:lnSpc>
              <a:buNone/>
            </a:pPr>
            <a:endParaRPr lang="en-US" sz="2200" b="1" baseline="-25000" dirty="0"/>
          </a:p>
        </p:txBody>
      </p:sp>
    </p:spTree>
    <p:extLst>
      <p:ext uri="{BB962C8B-B14F-4D97-AF65-F5344CB8AC3E}">
        <p14:creationId xmlns:p14="http://schemas.microsoft.com/office/powerpoint/2010/main" val="158192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Volatility</a:t>
            </a: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659477" y="4245402"/>
            <a:ext cx="10246821"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200" dirty="0"/>
              <a:t>We can </a:t>
            </a:r>
            <a:r>
              <a:rPr lang="en-US" sz="2200" b="1" dirty="0">
                <a:solidFill>
                  <a:srgbClr val="C00000"/>
                </a:solidFill>
              </a:rPr>
              <a:t>predict</a:t>
            </a:r>
            <a:r>
              <a:rPr lang="en-US" sz="2200" dirty="0"/>
              <a:t> </a:t>
            </a:r>
            <a:r>
              <a:rPr lang="en-US" sz="2200" b="1" dirty="0"/>
              <a:t>volatility</a:t>
            </a:r>
            <a:r>
              <a:rPr lang="en-US" sz="2200" dirty="0"/>
              <a:t> using the </a:t>
            </a:r>
            <a:r>
              <a:rPr lang="en-US" sz="2200" b="1" dirty="0"/>
              <a:t>message posting </a:t>
            </a:r>
            <a:r>
              <a:rPr lang="en-US" sz="2200" dirty="0"/>
              <a:t>data</a:t>
            </a:r>
          </a:p>
          <a:p>
            <a:pPr marL="0" indent="0">
              <a:lnSpc>
                <a:spcPct val="120000"/>
              </a:lnSpc>
              <a:buNone/>
            </a:pPr>
            <a:r>
              <a:rPr lang="en-US" sz="2200" dirty="0"/>
              <a:t>More messages today imply significantly greater market volatility tomorrow</a:t>
            </a:r>
          </a:p>
          <a:p>
            <a:pPr marL="0" indent="0">
              <a:lnSpc>
                <a:spcPct val="120000"/>
              </a:lnSpc>
              <a:buNone/>
            </a:pPr>
            <a:r>
              <a:rPr lang="en-US" sz="2200" dirty="0"/>
              <a:t>Message posting activity has a more significant effect on market volatility than market volatility has on message posting</a:t>
            </a:r>
          </a:p>
        </p:txBody>
      </p:sp>
      <p:pic>
        <p:nvPicPr>
          <p:cNvPr id="10" name="图片 9">
            <a:extLst>
              <a:ext uri="{FF2B5EF4-FFF2-40B4-BE49-F238E27FC236}">
                <a16:creationId xmlns:a16="http://schemas.microsoft.com/office/drawing/2014/main" id="{D870007C-090F-4546-8364-0B6B0F357C61}"/>
              </a:ext>
            </a:extLst>
          </p:cNvPr>
          <p:cNvPicPr>
            <a:picLocks noChangeAspect="1"/>
          </p:cNvPicPr>
          <p:nvPr/>
        </p:nvPicPr>
        <p:blipFill rotWithShape="1">
          <a:blip r:embed="rId3"/>
          <a:srcRect t="2744" r="188" b="51966"/>
          <a:stretch/>
        </p:blipFill>
        <p:spPr>
          <a:xfrm>
            <a:off x="659476" y="1476974"/>
            <a:ext cx="10246822" cy="2489589"/>
          </a:xfrm>
          <a:prstGeom prst="rect">
            <a:avLst/>
          </a:prstGeom>
        </p:spPr>
      </p:pic>
      <p:sp>
        <p:nvSpPr>
          <p:cNvPr id="19" name="矩形 18">
            <a:extLst>
              <a:ext uri="{FF2B5EF4-FFF2-40B4-BE49-F238E27FC236}">
                <a16:creationId xmlns:a16="http://schemas.microsoft.com/office/drawing/2014/main" id="{7BCEC374-96AB-D540-A847-B86F044994EF}"/>
              </a:ext>
            </a:extLst>
          </p:cNvPr>
          <p:cNvSpPr/>
          <p:nvPr/>
        </p:nvSpPr>
        <p:spPr>
          <a:xfrm>
            <a:off x="659476" y="2562629"/>
            <a:ext cx="10080568" cy="296945"/>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Title 1">
            <a:extLst>
              <a:ext uri="{FF2B5EF4-FFF2-40B4-BE49-F238E27FC236}">
                <a16:creationId xmlns:a16="http://schemas.microsoft.com/office/drawing/2014/main" id="{383313E5-4E6B-934D-884F-25BB183164B2}"/>
              </a:ext>
            </a:extLst>
          </p:cNvPr>
          <p:cNvSpPr txBox="1">
            <a:spLocks/>
          </p:cNvSpPr>
          <p:nvPr/>
        </p:nvSpPr>
        <p:spPr>
          <a:xfrm>
            <a:off x="592975" y="913199"/>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Time sequencing tests</a:t>
            </a:r>
          </a:p>
        </p:txBody>
      </p:sp>
    </p:spTree>
    <p:extLst>
      <p:ext uri="{BB962C8B-B14F-4D97-AF65-F5344CB8AC3E}">
        <p14:creationId xmlns:p14="http://schemas.microsoft.com/office/powerpoint/2010/main" val="61130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EDF9C35-35B5-D944-917F-26D6890A6B0B}"/>
              </a:ext>
            </a:extLst>
          </p:cNvPr>
          <p:cNvPicPr>
            <a:picLocks noChangeAspect="1"/>
          </p:cNvPicPr>
          <p:nvPr/>
        </p:nvPicPr>
        <p:blipFill>
          <a:blip r:embed="rId3"/>
          <a:stretch>
            <a:fillRect/>
          </a:stretch>
        </p:blipFill>
        <p:spPr>
          <a:xfrm>
            <a:off x="626224" y="1482604"/>
            <a:ext cx="10972801" cy="3014358"/>
          </a:xfrm>
          <a:prstGeom prst="rect">
            <a:avLst/>
          </a:prstGeom>
        </p:spPr>
      </p:pic>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Volatility</a:t>
            </a:r>
          </a:p>
        </p:txBody>
      </p:sp>
      <p:sp>
        <p:nvSpPr>
          <p:cNvPr id="8" name="Title 1">
            <a:extLst>
              <a:ext uri="{FF2B5EF4-FFF2-40B4-BE49-F238E27FC236}">
                <a16:creationId xmlns:a16="http://schemas.microsoft.com/office/drawing/2014/main" id="{47EA2F73-E074-F64F-838E-B8D013CDA86D}"/>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Volatility</a:t>
            </a:r>
            <a:r>
              <a:rPr lang="zh-CN" altLang="en-US" dirty="0"/>
              <a:t> </a:t>
            </a:r>
            <a:r>
              <a:rPr lang="en-US" altLang="zh-CN" dirty="0"/>
              <a:t>Panel</a:t>
            </a:r>
            <a:r>
              <a:rPr lang="zh-CN" altLang="en-US" dirty="0"/>
              <a:t> </a:t>
            </a:r>
            <a:r>
              <a:rPr lang="en-US" altLang="zh-CN" dirty="0"/>
              <a:t>Regressions</a:t>
            </a: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554182" y="4501412"/>
            <a:ext cx="11255434"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buFont typeface="Wingdings" pitchFamily="2" charset="2"/>
              <a:buChar char="p"/>
            </a:pPr>
            <a:r>
              <a:rPr lang="en-US" sz="2200" b="1" dirty="0"/>
              <a:t>The number of messages </a:t>
            </a:r>
            <a:r>
              <a:rPr lang="en-US" sz="2200" dirty="0"/>
              <a:t>is a predictive factor of volatility for both DIA and XLK firms</a:t>
            </a:r>
          </a:p>
          <a:p>
            <a:pPr>
              <a:lnSpc>
                <a:spcPct val="120000"/>
              </a:lnSpc>
              <a:buFont typeface="Wingdings" pitchFamily="2" charset="2"/>
              <a:buChar char="p"/>
            </a:pPr>
            <a:r>
              <a:rPr lang="en-US" sz="2200" b="1" dirty="0"/>
              <a:t>The</a:t>
            </a:r>
            <a:r>
              <a:rPr lang="zh-CN" altLang="en-US" sz="2200" b="1" dirty="0"/>
              <a:t> </a:t>
            </a:r>
            <a:r>
              <a:rPr lang="en-US" altLang="zh-CN" sz="2200" b="1" dirty="0"/>
              <a:t>number</a:t>
            </a:r>
            <a:r>
              <a:rPr lang="zh-CN" altLang="en-US" sz="2200" b="1" dirty="0"/>
              <a:t> </a:t>
            </a:r>
            <a:r>
              <a:rPr lang="en-US" altLang="zh-CN" sz="2200" b="1" dirty="0"/>
              <a:t>of</a:t>
            </a:r>
            <a:r>
              <a:rPr lang="zh-CN" altLang="en-US" sz="2200" b="1" dirty="0"/>
              <a:t> </a:t>
            </a:r>
            <a:r>
              <a:rPr lang="en-US" altLang="zh-CN" sz="2200" b="1" dirty="0"/>
              <a:t>trades</a:t>
            </a:r>
            <a:r>
              <a:rPr lang="zh-CN" altLang="en-US" sz="2200" b="1" dirty="0"/>
              <a:t> </a:t>
            </a:r>
            <a:r>
              <a:rPr lang="en-US" altLang="zh-CN" sz="2200" dirty="0"/>
              <a:t>is a significant factor for the DIA firms, but not significant for the XLK firms</a:t>
            </a:r>
          </a:p>
          <a:p>
            <a:pPr>
              <a:lnSpc>
                <a:spcPct val="120000"/>
              </a:lnSpc>
              <a:buFont typeface="Wingdings" pitchFamily="2" charset="2"/>
              <a:buChar char="p"/>
            </a:pPr>
            <a:r>
              <a:rPr lang="en-US" sz="2200" b="1" dirty="0"/>
              <a:t>Agreement</a:t>
            </a:r>
            <a:r>
              <a:rPr lang="en-US" sz="2200" dirty="0"/>
              <a:t> among the posted messages is not significant</a:t>
            </a:r>
          </a:p>
        </p:txBody>
      </p:sp>
      <p:sp>
        <p:nvSpPr>
          <p:cNvPr id="19" name="矩形 18">
            <a:extLst>
              <a:ext uri="{FF2B5EF4-FFF2-40B4-BE49-F238E27FC236}">
                <a16:creationId xmlns:a16="http://schemas.microsoft.com/office/drawing/2014/main" id="{7BCEC374-96AB-D540-A847-B86F044994EF}"/>
              </a:ext>
            </a:extLst>
          </p:cNvPr>
          <p:cNvSpPr/>
          <p:nvPr/>
        </p:nvSpPr>
        <p:spPr>
          <a:xfrm>
            <a:off x="6079376" y="1617790"/>
            <a:ext cx="1435329" cy="2777240"/>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a:extLst>
              <a:ext uri="{FF2B5EF4-FFF2-40B4-BE49-F238E27FC236}">
                <a16:creationId xmlns:a16="http://schemas.microsoft.com/office/drawing/2014/main" id="{552D47EC-AFD6-024D-8B97-4E88D6AC71A0}"/>
              </a:ext>
            </a:extLst>
          </p:cNvPr>
          <p:cNvSpPr/>
          <p:nvPr/>
        </p:nvSpPr>
        <p:spPr>
          <a:xfrm>
            <a:off x="7730835" y="1618461"/>
            <a:ext cx="1435329" cy="2777240"/>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3168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Trading Volume</a:t>
            </a:r>
          </a:p>
        </p:txBody>
      </p:sp>
      <p:sp>
        <p:nvSpPr>
          <p:cNvPr id="8" name="Title 1">
            <a:extLst>
              <a:ext uri="{FF2B5EF4-FFF2-40B4-BE49-F238E27FC236}">
                <a16:creationId xmlns:a16="http://schemas.microsoft.com/office/drawing/2014/main" id="{47EA2F73-E074-F64F-838E-B8D013CDA86D}"/>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Volume regressions</a:t>
            </a: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626224" y="1634173"/>
            <a:ext cx="4106481" cy="436050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2200" b="1" dirty="0"/>
              <a:t>WSJ’s effect</a:t>
            </a:r>
          </a:p>
          <a:p>
            <a:pPr marL="0" indent="0">
              <a:buNone/>
            </a:pPr>
            <a:r>
              <a:rPr lang="en-US" sz="2200" dirty="0"/>
              <a:t>If there is an article in today’s WSJ, trading is elevated. If there was an article in yesterday’s WSJ, then todays trading is depressed</a:t>
            </a:r>
          </a:p>
          <a:p>
            <a:pPr marL="0" indent="0">
              <a:buNone/>
            </a:pPr>
            <a:endParaRPr lang="en-US" sz="2200" dirty="0"/>
          </a:p>
          <a:p>
            <a:pPr>
              <a:buFont typeface="Wingdings" pitchFamily="2" charset="2"/>
              <a:buChar char="Ø"/>
            </a:pPr>
            <a:r>
              <a:rPr lang="en-US" sz="2200" b="1" dirty="0"/>
              <a:t>Message posting</a:t>
            </a:r>
          </a:p>
          <a:p>
            <a:pPr marL="0" indent="0">
              <a:buNone/>
            </a:pPr>
            <a:r>
              <a:rPr lang="en-US" sz="2200" dirty="0"/>
              <a:t>The message board posting volume remains a predictor of trading volume. The sign is positive and it is statistically significant</a:t>
            </a:r>
          </a:p>
          <a:p>
            <a:endParaRPr lang="en-US" sz="2200" dirty="0"/>
          </a:p>
        </p:txBody>
      </p:sp>
      <p:pic>
        <p:nvPicPr>
          <p:cNvPr id="4" name="图片 3">
            <a:extLst>
              <a:ext uri="{FF2B5EF4-FFF2-40B4-BE49-F238E27FC236}">
                <a16:creationId xmlns:a16="http://schemas.microsoft.com/office/drawing/2014/main" id="{FBE0474F-5D38-0245-B30A-3307B69E0C04}"/>
              </a:ext>
            </a:extLst>
          </p:cNvPr>
          <p:cNvPicPr>
            <a:picLocks noChangeAspect="1"/>
          </p:cNvPicPr>
          <p:nvPr/>
        </p:nvPicPr>
        <p:blipFill>
          <a:blip r:embed="rId3"/>
          <a:stretch>
            <a:fillRect/>
          </a:stretch>
        </p:blipFill>
        <p:spPr>
          <a:xfrm>
            <a:off x="4732706" y="1014153"/>
            <a:ext cx="7459294" cy="5829072"/>
          </a:xfrm>
          <a:prstGeom prst="rect">
            <a:avLst/>
          </a:prstGeom>
        </p:spPr>
      </p:pic>
      <p:sp>
        <p:nvSpPr>
          <p:cNvPr id="9" name="矩形 8">
            <a:extLst>
              <a:ext uri="{FF2B5EF4-FFF2-40B4-BE49-F238E27FC236}">
                <a16:creationId xmlns:a16="http://schemas.microsoft.com/office/drawing/2014/main" id="{2399D993-2E7B-C342-A5A8-D5EF7297B82E}"/>
              </a:ext>
            </a:extLst>
          </p:cNvPr>
          <p:cNvSpPr/>
          <p:nvPr/>
        </p:nvSpPr>
        <p:spPr>
          <a:xfrm>
            <a:off x="4749329" y="5137701"/>
            <a:ext cx="3929157" cy="514092"/>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7BE4BC01-E7DE-6E4E-A781-89D48EED831A}"/>
              </a:ext>
            </a:extLst>
          </p:cNvPr>
          <p:cNvSpPr/>
          <p:nvPr/>
        </p:nvSpPr>
        <p:spPr>
          <a:xfrm>
            <a:off x="4732705" y="3770536"/>
            <a:ext cx="7270873" cy="157223"/>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73261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7CB577E-3847-6C44-BA0D-597E17EA72A0}"/>
              </a:ext>
            </a:extLst>
          </p:cNvPr>
          <p:cNvPicPr>
            <a:picLocks noChangeAspect="1"/>
          </p:cNvPicPr>
          <p:nvPr/>
        </p:nvPicPr>
        <p:blipFill>
          <a:blip r:embed="rId3"/>
          <a:stretch>
            <a:fillRect/>
          </a:stretch>
        </p:blipFill>
        <p:spPr>
          <a:xfrm>
            <a:off x="1617657" y="1603639"/>
            <a:ext cx="8923436" cy="3745545"/>
          </a:xfrm>
          <a:prstGeom prst="rect">
            <a:avLst/>
          </a:prstGeom>
        </p:spPr>
      </p:pic>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Trading Volume</a:t>
            </a:r>
          </a:p>
        </p:txBody>
      </p:sp>
      <p:sp>
        <p:nvSpPr>
          <p:cNvPr id="8" name="Title 1">
            <a:extLst>
              <a:ext uri="{FF2B5EF4-FFF2-40B4-BE49-F238E27FC236}">
                <a16:creationId xmlns:a16="http://schemas.microsoft.com/office/drawing/2014/main" id="{47EA2F73-E074-F64F-838E-B8D013CDA86D}"/>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Contemporaneous Regressions</a:t>
            </a: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592975" y="5433955"/>
            <a:ext cx="11255434" cy="2489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a:t>
            </a:r>
            <a:r>
              <a:rPr lang="en-US" sz="2200" b="1" dirty="0"/>
              <a:t> </a:t>
            </a:r>
            <a:r>
              <a:rPr lang="en" altLang="zh-CN" dirty="0"/>
              <a:t>Contemporaneous Regressions support for the hypothesis that </a:t>
            </a:r>
            <a:r>
              <a:rPr lang="en" altLang="zh-CN" b="1" dirty="0"/>
              <a:t>disagreement produces trading</a:t>
            </a:r>
            <a:br>
              <a:rPr lang="en" altLang="zh-CN" dirty="0"/>
            </a:br>
            <a:endParaRPr lang="en" altLang="zh-CN" sz="2000" dirty="0"/>
          </a:p>
        </p:txBody>
      </p:sp>
      <p:sp>
        <p:nvSpPr>
          <p:cNvPr id="19" name="矩形 18">
            <a:extLst>
              <a:ext uri="{FF2B5EF4-FFF2-40B4-BE49-F238E27FC236}">
                <a16:creationId xmlns:a16="http://schemas.microsoft.com/office/drawing/2014/main" id="{7BCEC374-96AB-D540-A847-B86F044994EF}"/>
              </a:ext>
            </a:extLst>
          </p:cNvPr>
          <p:cNvSpPr/>
          <p:nvPr/>
        </p:nvSpPr>
        <p:spPr>
          <a:xfrm>
            <a:off x="6295503" y="2981973"/>
            <a:ext cx="1616730" cy="1706405"/>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6669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609600" y="1955800"/>
            <a:ext cx="10972800" cy="4212243"/>
          </a:xfrm>
        </p:spPr>
        <p:txBody>
          <a:bodyPr>
            <a:normAutofit lnSpcReduction="10000"/>
          </a:bodyPr>
          <a:lstStyle/>
          <a:p>
            <a:pPr>
              <a:lnSpc>
                <a:spcPct val="120000"/>
              </a:lnSpc>
            </a:pPr>
            <a:r>
              <a:rPr lang="en-US" sz="2600" dirty="0"/>
              <a:t>Research Results Preview</a:t>
            </a:r>
          </a:p>
          <a:p>
            <a:pPr>
              <a:lnSpc>
                <a:spcPct val="120000"/>
              </a:lnSpc>
            </a:pPr>
            <a:r>
              <a:rPr lang="en-US" sz="2600" dirty="0"/>
              <a:t>Paper Structure</a:t>
            </a:r>
          </a:p>
          <a:p>
            <a:pPr lvl="1">
              <a:lnSpc>
                <a:spcPct val="120000"/>
              </a:lnSpc>
            </a:pPr>
            <a:r>
              <a:rPr lang="en-US" sz="2400" dirty="0"/>
              <a:t>Message Board Data and Classification (Data pre-processing)</a:t>
            </a:r>
          </a:p>
          <a:p>
            <a:pPr lvl="1">
              <a:lnSpc>
                <a:spcPct val="120000"/>
              </a:lnSpc>
            </a:pPr>
            <a:r>
              <a:rPr lang="en-US" sz="2400" dirty="0"/>
              <a:t>Data Description</a:t>
            </a:r>
          </a:p>
          <a:p>
            <a:pPr lvl="1">
              <a:lnSpc>
                <a:spcPct val="120000"/>
              </a:lnSpc>
            </a:pPr>
            <a:r>
              <a:rPr lang="en-US" sz="2400" dirty="0"/>
              <a:t>Relating Message Boards and Stock Returns</a:t>
            </a:r>
          </a:p>
          <a:p>
            <a:pPr lvl="1">
              <a:lnSpc>
                <a:spcPct val="120000"/>
              </a:lnSpc>
            </a:pPr>
            <a:r>
              <a:rPr lang="en-US" sz="2400" dirty="0"/>
              <a:t>Volatility</a:t>
            </a:r>
          </a:p>
          <a:p>
            <a:pPr lvl="1">
              <a:lnSpc>
                <a:spcPct val="120000"/>
              </a:lnSpc>
            </a:pPr>
            <a:r>
              <a:rPr lang="en-US" sz="2400" dirty="0"/>
              <a:t>Trading Volume</a:t>
            </a:r>
          </a:p>
          <a:p>
            <a:pPr>
              <a:lnSpc>
                <a:spcPct val="120000"/>
              </a:lnSpc>
            </a:pPr>
            <a:r>
              <a:rPr lang="en-US" sz="2600" dirty="0"/>
              <a:t>My Opinions</a:t>
            </a:r>
          </a:p>
          <a:p>
            <a:endParaRPr lang="en-US" dirty="0"/>
          </a:p>
        </p:txBody>
      </p:sp>
    </p:spTree>
    <p:extLst>
      <p:ext uri="{BB962C8B-B14F-4D97-AF65-F5344CB8AC3E}">
        <p14:creationId xmlns:p14="http://schemas.microsoft.com/office/powerpoint/2010/main" val="410433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061851F-E0BB-124B-871E-6155CBDDCA5A}"/>
              </a:ext>
            </a:extLst>
          </p:cNvPr>
          <p:cNvPicPr>
            <a:picLocks noChangeAspect="1"/>
          </p:cNvPicPr>
          <p:nvPr/>
        </p:nvPicPr>
        <p:blipFill rotWithShape="1">
          <a:blip r:embed="rId3"/>
          <a:srcRect r="39455" b="2265"/>
          <a:stretch/>
        </p:blipFill>
        <p:spPr>
          <a:xfrm>
            <a:off x="2493814" y="1458152"/>
            <a:ext cx="7381702" cy="3301992"/>
          </a:xfrm>
          <a:prstGeom prst="rect">
            <a:avLst/>
          </a:prstGeom>
        </p:spPr>
      </p:pic>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 altLang="zh-CN" sz="3200" kern="1200" dirty="0">
                <a:solidFill>
                  <a:schemeClr val="bg1"/>
                </a:solidFill>
                <a:latin typeface="Times New Roman" charset="0"/>
                <a:cs typeface="Times New Roman" charset="0"/>
              </a:rPr>
              <a:t>Relating Message Boards and Trading Volume</a:t>
            </a:r>
          </a:p>
        </p:txBody>
      </p:sp>
      <p:sp>
        <p:nvSpPr>
          <p:cNvPr id="8" name="Title 1">
            <a:extLst>
              <a:ext uri="{FF2B5EF4-FFF2-40B4-BE49-F238E27FC236}">
                <a16:creationId xmlns:a16="http://schemas.microsoft.com/office/drawing/2014/main" id="{47EA2F73-E074-F64F-838E-B8D013CDA86D}"/>
              </a:ext>
            </a:extLst>
          </p:cNvPr>
          <p:cNvSpPr txBox="1">
            <a:spLocks/>
          </p:cNvSpPr>
          <p:nvPr/>
        </p:nvSpPr>
        <p:spPr>
          <a:xfrm>
            <a:off x="59297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Time sequencing tests</a:t>
            </a:r>
          </a:p>
        </p:txBody>
      </p:sp>
      <p:sp>
        <p:nvSpPr>
          <p:cNvPr id="13" name="Content Placeholder 2">
            <a:extLst>
              <a:ext uri="{FF2B5EF4-FFF2-40B4-BE49-F238E27FC236}">
                <a16:creationId xmlns:a16="http://schemas.microsoft.com/office/drawing/2014/main" id="{3BF19CB9-768D-8440-AB76-04C5F74BA918}"/>
              </a:ext>
            </a:extLst>
          </p:cNvPr>
          <p:cNvSpPr txBox="1">
            <a:spLocks/>
          </p:cNvSpPr>
          <p:nvPr/>
        </p:nvSpPr>
        <p:spPr>
          <a:xfrm>
            <a:off x="908858" y="4805129"/>
            <a:ext cx="10778837" cy="164554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b="1" dirty="0"/>
              <a:t>Greater agreement on a given day is followed by more trades on the </a:t>
            </a:r>
            <a:r>
              <a:rPr lang="en-US" altLang="zh-CN" b="1" dirty="0">
                <a:solidFill>
                  <a:srgbClr val="C00000"/>
                </a:solidFill>
              </a:rPr>
              <a:t>next</a:t>
            </a:r>
            <a:r>
              <a:rPr lang="en-US" altLang="zh-CN" b="1" dirty="0"/>
              <a:t> day</a:t>
            </a:r>
          </a:p>
          <a:p>
            <a:pPr>
              <a:buFont typeface="Arial" panose="020B0604020202020204" pitchFamily="34" charset="0"/>
              <a:buChar char="•"/>
            </a:pPr>
            <a:r>
              <a:rPr lang="zh-CN" altLang="en-US" dirty="0"/>
              <a:t>“</a:t>
            </a:r>
            <a:r>
              <a:rPr lang="en" altLang="zh-CN" dirty="0"/>
              <a:t>Sluggish traders hypothesis”: It takes a while for people to get around to completing their trades.</a:t>
            </a:r>
          </a:p>
          <a:p>
            <a:pPr>
              <a:buFont typeface="Arial" panose="020B0604020202020204" pitchFamily="34" charset="0"/>
              <a:buChar char="•"/>
            </a:pPr>
            <a:r>
              <a:rPr lang="en" altLang="zh-CN" dirty="0"/>
              <a:t>Cao(2002) suggests that when a person learns that others have received the same signal that they have received, this will make them more willing to trade</a:t>
            </a:r>
            <a:endParaRPr lang="en" altLang="zh-CN" sz="2000" dirty="0"/>
          </a:p>
        </p:txBody>
      </p:sp>
      <p:sp>
        <p:nvSpPr>
          <p:cNvPr id="19" name="矩形 18">
            <a:extLst>
              <a:ext uri="{FF2B5EF4-FFF2-40B4-BE49-F238E27FC236}">
                <a16:creationId xmlns:a16="http://schemas.microsoft.com/office/drawing/2014/main" id="{7BCEC374-96AB-D540-A847-B86F044994EF}"/>
              </a:ext>
            </a:extLst>
          </p:cNvPr>
          <p:cNvSpPr/>
          <p:nvPr/>
        </p:nvSpPr>
        <p:spPr>
          <a:xfrm>
            <a:off x="2527064" y="4239493"/>
            <a:ext cx="7165571" cy="249382"/>
          </a:xfrm>
          <a:prstGeom prst="rect">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697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 Opinions</a:t>
            </a:r>
          </a:p>
        </p:txBody>
      </p:sp>
      <p:sp>
        <p:nvSpPr>
          <p:cNvPr id="5" name="Content Placeholder 4"/>
          <p:cNvSpPr>
            <a:spLocks noGrp="1"/>
          </p:cNvSpPr>
          <p:nvPr>
            <p:ph sz="half" idx="1"/>
          </p:nvPr>
        </p:nvSpPr>
        <p:spPr>
          <a:xfrm>
            <a:off x="609600" y="2646947"/>
            <a:ext cx="5384800" cy="3657017"/>
          </a:xfrm>
        </p:spPr>
        <p:txBody>
          <a:bodyPr>
            <a:normAutofit/>
          </a:bodyPr>
          <a:lstStyle/>
          <a:p>
            <a:pPr>
              <a:lnSpc>
                <a:spcPct val="120000"/>
              </a:lnSpc>
            </a:pPr>
            <a:r>
              <a:rPr lang="en-US" sz="2400" dirty="0"/>
              <a:t>Innovative model for volatility</a:t>
            </a:r>
          </a:p>
          <a:p>
            <a:pPr>
              <a:lnSpc>
                <a:spcPct val="120000"/>
              </a:lnSpc>
            </a:pPr>
            <a:r>
              <a:rPr lang="en-US" sz="2400" dirty="0"/>
              <a:t>Interesting results found between message posting and return</a:t>
            </a:r>
          </a:p>
        </p:txBody>
      </p:sp>
      <p:sp>
        <p:nvSpPr>
          <p:cNvPr id="6" name="Content Placeholder 5"/>
          <p:cNvSpPr>
            <a:spLocks noGrp="1"/>
          </p:cNvSpPr>
          <p:nvPr>
            <p:ph sz="half" idx="2"/>
          </p:nvPr>
        </p:nvSpPr>
        <p:spPr>
          <a:xfrm>
            <a:off x="6197600" y="2646947"/>
            <a:ext cx="5384800" cy="3657017"/>
          </a:xfrm>
        </p:spPr>
        <p:txBody>
          <a:bodyPr/>
          <a:lstStyle/>
          <a:p>
            <a:pPr>
              <a:lnSpc>
                <a:spcPct val="120000"/>
              </a:lnSpc>
            </a:pPr>
            <a:r>
              <a:rPr lang="en-US" sz="2400" dirty="0"/>
              <a:t>Test error for Naïve Bayes</a:t>
            </a:r>
            <a:r>
              <a:rPr lang="zh-CN" altLang="en-US" sz="2400" dirty="0"/>
              <a:t> </a:t>
            </a:r>
            <a:r>
              <a:rPr lang="en-US" altLang="zh-CN" sz="2400" dirty="0"/>
              <a:t>Method?</a:t>
            </a:r>
          </a:p>
          <a:p>
            <a:pPr>
              <a:lnSpc>
                <a:spcPct val="120000"/>
              </a:lnSpc>
            </a:pPr>
            <a:r>
              <a:rPr lang="en-US" sz="2400" dirty="0"/>
              <a:t>R square for v</a:t>
            </a:r>
            <a:r>
              <a:rPr lang="en-US" altLang="zh-CN" sz="2400" dirty="0"/>
              <a:t>olume regressions relatively small</a:t>
            </a:r>
          </a:p>
          <a:p>
            <a:pPr>
              <a:lnSpc>
                <a:spcPct val="120000"/>
              </a:lnSpc>
            </a:pPr>
            <a:r>
              <a:rPr lang="en-US" altLang="zh-CN" sz="2400" dirty="0"/>
              <a:t>Granger causality test</a:t>
            </a:r>
          </a:p>
          <a:p>
            <a:pPr>
              <a:lnSpc>
                <a:spcPct val="120000"/>
              </a:lnSpc>
            </a:pPr>
            <a:endParaRPr lang="en-US" altLang="zh-CN" sz="2400" dirty="0"/>
          </a:p>
        </p:txBody>
      </p:sp>
      <p:sp>
        <p:nvSpPr>
          <p:cNvPr id="3" name="Rectangle 2">
            <a:extLst>
              <a:ext uri="{FF2B5EF4-FFF2-40B4-BE49-F238E27FC236}">
                <a16:creationId xmlns:a16="http://schemas.microsoft.com/office/drawing/2014/main" id="{A48CDB7A-BFD0-44E7-ACBC-8EDCF96806F6}"/>
              </a:ext>
            </a:extLst>
          </p:cNvPr>
          <p:cNvSpPr/>
          <p:nvPr/>
        </p:nvSpPr>
        <p:spPr>
          <a:xfrm>
            <a:off x="609600" y="1778001"/>
            <a:ext cx="4961021" cy="699028"/>
          </a:xfrm>
          <a:prstGeom prst="rect">
            <a:avLst/>
          </a:prstGeom>
          <a:solidFill>
            <a:srgbClr val="A5141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Agreement</a:t>
            </a:r>
          </a:p>
        </p:txBody>
      </p:sp>
      <p:sp>
        <p:nvSpPr>
          <p:cNvPr id="7" name="Rectangle 6">
            <a:extLst>
              <a:ext uri="{FF2B5EF4-FFF2-40B4-BE49-F238E27FC236}">
                <a16:creationId xmlns:a16="http://schemas.microsoft.com/office/drawing/2014/main" id="{C756C279-FC0E-4398-8F5F-1B9A2E0821ED}"/>
              </a:ext>
            </a:extLst>
          </p:cNvPr>
          <p:cNvSpPr/>
          <p:nvPr/>
        </p:nvSpPr>
        <p:spPr>
          <a:xfrm>
            <a:off x="6320589" y="1764633"/>
            <a:ext cx="4961021" cy="699028"/>
          </a:xfrm>
          <a:prstGeom prst="rect">
            <a:avLst/>
          </a:prstGeom>
          <a:solidFill>
            <a:srgbClr val="A5141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Disagreement</a:t>
            </a:r>
          </a:p>
        </p:txBody>
      </p:sp>
    </p:spTree>
    <p:extLst>
      <p:ext uri="{BB962C8B-B14F-4D97-AF65-F5344CB8AC3E}">
        <p14:creationId xmlns:p14="http://schemas.microsoft.com/office/powerpoint/2010/main" val="17213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43AF-88DB-47DF-9C56-6A2EF4CD8CB4}"/>
              </a:ext>
            </a:extLst>
          </p:cNvPr>
          <p:cNvSpPr>
            <a:spLocks noGrp="1"/>
          </p:cNvSpPr>
          <p:nvPr>
            <p:ph type="title"/>
          </p:nvPr>
        </p:nvSpPr>
        <p:spPr>
          <a:xfrm>
            <a:off x="1463842" y="2935555"/>
            <a:ext cx="10972800" cy="604838"/>
          </a:xfrm>
        </p:spPr>
        <p:txBody>
          <a:bodyPr>
            <a:normAutofit fontScale="90000"/>
          </a:bodyPr>
          <a:lstStyle/>
          <a:p>
            <a:r>
              <a:rPr lang="en-US" dirty="0"/>
              <a:t>Thanks for your time!</a:t>
            </a:r>
            <a:br>
              <a:rPr lang="en-US" dirty="0"/>
            </a:br>
            <a:br>
              <a:rPr lang="en-US" dirty="0"/>
            </a:br>
            <a:r>
              <a:rPr lang="en-US" dirty="0"/>
              <a:t>Any questions?</a:t>
            </a:r>
          </a:p>
        </p:txBody>
      </p:sp>
    </p:spTree>
    <p:extLst>
      <p:ext uri="{BB962C8B-B14F-4D97-AF65-F5344CB8AC3E}">
        <p14:creationId xmlns:p14="http://schemas.microsoft.com/office/powerpoint/2010/main" val="189748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26D-AC4E-4970-AA94-A15591D83D21}"/>
              </a:ext>
            </a:extLst>
          </p:cNvPr>
          <p:cNvSpPr>
            <a:spLocks noGrp="1"/>
          </p:cNvSpPr>
          <p:nvPr>
            <p:ph type="title"/>
          </p:nvPr>
        </p:nvSpPr>
        <p:spPr>
          <a:xfrm>
            <a:off x="908859" y="163875"/>
            <a:ext cx="10972800" cy="604838"/>
          </a:xfrm>
        </p:spPr>
        <p:txBody>
          <a:bodyPr>
            <a:normAutofit/>
          </a:bodyPr>
          <a:lstStyle/>
          <a:p>
            <a:r>
              <a:rPr lang="en-US" dirty="0">
                <a:solidFill>
                  <a:schemeClr val="bg1"/>
                </a:solidFill>
              </a:rPr>
              <a:t>Research Results Preview</a:t>
            </a:r>
          </a:p>
        </p:txBody>
      </p:sp>
      <p:sp>
        <p:nvSpPr>
          <p:cNvPr id="3" name="Content Placeholder 2">
            <a:extLst>
              <a:ext uri="{FF2B5EF4-FFF2-40B4-BE49-F238E27FC236}">
                <a16:creationId xmlns:a16="http://schemas.microsoft.com/office/drawing/2014/main" id="{911CC7C9-3419-43D9-8FFB-2D9DFB91D5F2}"/>
              </a:ext>
            </a:extLst>
          </p:cNvPr>
          <p:cNvSpPr>
            <a:spLocks noGrp="1"/>
          </p:cNvSpPr>
          <p:nvPr>
            <p:ph idx="1"/>
          </p:nvPr>
        </p:nvSpPr>
        <p:spPr/>
        <p:txBody>
          <a:bodyPr>
            <a:normAutofit/>
          </a:bodyPr>
          <a:lstStyle/>
          <a:p>
            <a:pPr>
              <a:lnSpc>
                <a:spcPct val="120000"/>
              </a:lnSpc>
              <a:buFont typeface="Wingdings" pitchFamily="2" charset="2"/>
              <a:buChar char="p"/>
            </a:pPr>
            <a:r>
              <a:rPr lang="en-US" dirty="0"/>
              <a:t>Does the </a:t>
            </a:r>
            <a:r>
              <a:rPr lang="en-US" u="sng" dirty="0">
                <a:solidFill>
                  <a:srgbClr val="A51417"/>
                </a:solidFill>
              </a:rPr>
              <a:t>number</a:t>
            </a:r>
            <a:r>
              <a:rPr lang="en-US" u="sng" dirty="0"/>
              <a:t> of messages post</a:t>
            </a:r>
            <a:r>
              <a:rPr lang="en-US" dirty="0"/>
              <a:t>ed or the </a:t>
            </a:r>
            <a:r>
              <a:rPr lang="en-US" u="sng" dirty="0">
                <a:solidFill>
                  <a:srgbClr val="A51417"/>
                </a:solidFill>
              </a:rPr>
              <a:t>bullishness</a:t>
            </a:r>
            <a:r>
              <a:rPr lang="en-US" u="sng" dirty="0"/>
              <a:t> of these messages </a:t>
            </a:r>
            <a:r>
              <a:rPr lang="en-US" dirty="0"/>
              <a:t>help to </a:t>
            </a:r>
            <a:r>
              <a:rPr lang="en-US" u="sng" dirty="0"/>
              <a:t>predict </a:t>
            </a:r>
            <a:r>
              <a:rPr lang="en-US" b="1" u="sng" dirty="0">
                <a:solidFill>
                  <a:srgbClr val="A51417"/>
                </a:solidFill>
              </a:rPr>
              <a:t>returns</a:t>
            </a:r>
            <a:r>
              <a:rPr lang="en-US" dirty="0"/>
              <a:t>?</a:t>
            </a:r>
          </a:p>
          <a:p>
            <a:pPr>
              <a:lnSpc>
                <a:spcPct val="120000"/>
              </a:lnSpc>
              <a:buFont typeface="Wingdings" pitchFamily="2" charset="2"/>
              <a:buChar char="p"/>
            </a:pPr>
            <a:endParaRPr lang="en-US" dirty="0"/>
          </a:p>
          <a:p>
            <a:pPr>
              <a:lnSpc>
                <a:spcPct val="120000"/>
              </a:lnSpc>
              <a:buFont typeface="Wingdings" pitchFamily="2" charset="2"/>
              <a:buChar char="p"/>
            </a:pPr>
            <a:r>
              <a:rPr lang="en-US" dirty="0"/>
              <a:t>Is </a:t>
            </a:r>
            <a:r>
              <a:rPr lang="en-US" dirty="0">
                <a:solidFill>
                  <a:srgbClr val="A51417"/>
                </a:solidFill>
              </a:rPr>
              <a:t>disagreement </a:t>
            </a:r>
            <a:r>
              <a:rPr lang="en-US" dirty="0"/>
              <a:t>among the messages associated with </a:t>
            </a:r>
            <a:r>
              <a:rPr lang="en-US" b="1" dirty="0">
                <a:solidFill>
                  <a:srgbClr val="A51417"/>
                </a:solidFill>
              </a:rPr>
              <a:t>trading</a:t>
            </a:r>
            <a:r>
              <a:rPr lang="en-US" dirty="0">
                <a:solidFill>
                  <a:srgbClr val="A51417"/>
                </a:solidFill>
              </a:rPr>
              <a:t> </a:t>
            </a:r>
            <a:r>
              <a:rPr lang="en-US" b="1" dirty="0">
                <a:solidFill>
                  <a:srgbClr val="A51417"/>
                </a:solidFill>
              </a:rPr>
              <a:t>volume</a:t>
            </a:r>
            <a:r>
              <a:rPr lang="en-US" dirty="0"/>
              <a:t>?</a:t>
            </a:r>
          </a:p>
          <a:p>
            <a:pPr>
              <a:lnSpc>
                <a:spcPct val="120000"/>
              </a:lnSpc>
              <a:buFont typeface="Wingdings" pitchFamily="2" charset="2"/>
              <a:buChar char="p"/>
            </a:pPr>
            <a:endParaRPr lang="en-US" dirty="0"/>
          </a:p>
          <a:p>
            <a:pPr>
              <a:lnSpc>
                <a:spcPct val="120000"/>
              </a:lnSpc>
              <a:buFont typeface="Wingdings" pitchFamily="2" charset="2"/>
              <a:buChar char="p"/>
            </a:pPr>
            <a:r>
              <a:rPr lang="en-US" dirty="0"/>
              <a:t>Does the </a:t>
            </a:r>
            <a:r>
              <a:rPr lang="en-US" altLang="zh-CN" u="sng" dirty="0">
                <a:solidFill>
                  <a:srgbClr val="A51417"/>
                </a:solidFill>
              </a:rPr>
              <a:t>number</a:t>
            </a:r>
            <a:r>
              <a:rPr lang="en-US" altLang="zh-CN" u="sng" dirty="0"/>
              <a:t> of messages post</a:t>
            </a:r>
            <a:r>
              <a:rPr lang="en-US" altLang="zh-CN" dirty="0"/>
              <a:t>ed </a:t>
            </a:r>
            <a:r>
              <a:rPr lang="en-US" dirty="0"/>
              <a:t>or the </a:t>
            </a:r>
            <a:r>
              <a:rPr lang="en-US" u="sng" dirty="0">
                <a:solidFill>
                  <a:srgbClr val="A51417"/>
                </a:solidFill>
              </a:rPr>
              <a:t>bullishness</a:t>
            </a:r>
            <a:r>
              <a:rPr lang="en-US" u="sng" dirty="0"/>
              <a:t> of the messages </a:t>
            </a:r>
            <a:r>
              <a:rPr lang="en-US" dirty="0"/>
              <a:t>help to </a:t>
            </a:r>
            <a:r>
              <a:rPr lang="en-US" u="sng" dirty="0"/>
              <a:t>predict </a:t>
            </a:r>
            <a:r>
              <a:rPr lang="en-US" b="1" u="sng" dirty="0">
                <a:solidFill>
                  <a:srgbClr val="A51417"/>
                </a:solidFill>
              </a:rPr>
              <a:t>volatility</a:t>
            </a:r>
            <a:r>
              <a:rPr lang="en-US" dirty="0"/>
              <a:t>?</a:t>
            </a:r>
          </a:p>
        </p:txBody>
      </p:sp>
      <p:sp>
        <p:nvSpPr>
          <p:cNvPr id="5" name="Title 1">
            <a:extLst>
              <a:ext uri="{FF2B5EF4-FFF2-40B4-BE49-F238E27FC236}">
                <a16:creationId xmlns:a16="http://schemas.microsoft.com/office/drawing/2014/main" id="{DAA365EB-17A8-1040-8CBB-6AD41FFDDD19}"/>
              </a:ext>
            </a:extLst>
          </p:cNvPr>
          <p:cNvSpPr txBox="1">
            <a:spLocks/>
          </p:cNvSpPr>
          <p:nvPr/>
        </p:nvSpPr>
        <p:spPr>
          <a:xfrm>
            <a:off x="609600" y="1059838"/>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dirty="0"/>
              <a:t>Three</a:t>
            </a:r>
            <a:r>
              <a:rPr lang="zh-CN" altLang="en-US" dirty="0"/>
              <a:t> </a:t>
            </a:r>
            <a:r>
              <a:rPr lang="en-US" altLang="zh-CN" dirty="0"/>
              <a:t>specific issues considered</a:t>
            </a:r>
            <a:endParaRPr lang="en-US" dirty="0"/>
          </a:p>
        </p:txBody>
      </p:sp>
    </p:spTree>
    <p:extLst>
      <p:ext uri="{BB962C8B-B14F-4D97-AF65-F5344CB8AC3E}">
        <p14:creationId xmlns:p14="http://schemas.microsoft.com/office/powerpoint/2010/main" val="163004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26D-AC4E-4970-AA94-A15591D83D21}"/>
              </a:ext>
            </a:extLst>
          </p:cNvPr>
          <p:cNvSpPr>
            <a:spLocks noGrp="1"/>
          </p:cNvSpPr>
          <p:nvPr>
            <p:ph type="title"/>
          </p:nvPr>
        </p:nvSpPr>
        <p:spPr>
          <a:xfrm>
            <a:off x="908859" y="163875"/>
            <a:ext cx="10972800" cy="604838"/>
          </a:xfrm>
        </p:spPr>
        <p:txBody>
          <a:bodyPr>
            <a:normAutofit/>
          </a:bodyPr>
          <a:lstStyle/>
          <a:p>
            <a:r>
              <a:rPr lang="en-US" dirty="0">
                <a:solidFill>
                  <a:schemeClr val="bg1"/>
                </a:solidFill>
              </a:rPr>
              <a:t>Research Results Preview</a:t>
            </a:r>
          </a:p>
        </p:txBody>
      </p:sp>
      <p:sp>
        <p:nvSpPr>
          <p:cNvPr id="3" name="Content Placeholder 2">
            <a:extLst>
              <a:ext uri="{FF2B5EF4-FFF2-40B4-BE49-F238E27FC236}">
                <a16:creationId xmlns:a16="http://schemas.microsoft.com/office/drawing/2014/main" id="{911CC7C9-3419-43D9-8FFB-2D9DFB91D5F2}"/>
              </a:ext>
            </a:extLst>
          </p:cNvPr>
          <p:cNvSpPr>
            <a:spLocks noGrp="1"/>
          </p:cNvSpPr>
          <p:nvPr>
            <p:ph idx="1"/>
          </p:nvPr>
        </p:nvSpPr>
        <p:spPr/>
        <p:txBody>
          <a:bodyPr>
            <a:normAutofit/>
          </a:bodyPr>
          <a:lstStyle/>
          <a:p>
            <a:pPr marL="0" indent="0">
              <a:lnSpc>
                <a:spcPct val="120000"/>
              </a:lnSpc>
              <a:buNone/>
            </a:pPr>
            <a:r>
              <a:rPr lang="en-US" b="1" dirty="0"/>
              <a:t>Question: </a:t>
            </a:r>
          </a:p>
          <a:p>
            <a:pPr marL="0" indent="0">
              <a:lnSpc>
                <a:spcPct val="120000"/>
              </a:lnSpc>
              <a:buNone/>
            </a:pPr>
            <a:r>
              <a:rPr lang="en-US" dirty="0"/>
              <a:t>Does the </a:t>
            </a:r>
            <a:r>
              <a:rPr lang="en-US" u="sng" dirty="0">
                <a:solidFill>
                  <a:srgbClr val="A51417"/>
                </a:solidFill>
              </a:rPr>
              <a:t>number</a:t>
            </a:r>
            <a:r>
              <a:rPr lang="en-US" u="sng" dirty="0"/>
              <a:t> of messages post</a:t>
            </a:r>
            <a:r>
              <a:rPr lang="en-US" dirty="0"/>
              <a:t>ed or the </a:t>
            </a:r>
            <a:r>
              <a:rPr lang="en-US" u="sng" dirty="0">
                <a:solidFill>
                  <a:srgbClr val="A51417"/>
                </a:solidFill>
              </a:rPr>
              <a:t>bullishness</a:t>
            </a:r>
            <a:r>
              <a:rPr lang="en-US" u="sng" dirty="0"/>
              <a:t> of these messages </a:t>
            </a:r>
            <a:r>
              <a:rPr lang="en-US" dirty="0"/>
              <a:t>help to </a:t>
            </a:r>
            <a:r>
              <a:rPr lang="en-US" u="sng" dirty="0"/>
              <a:t>predict </a:t>
            </a:r>
            <a:r>
              <a:rPr lang="en-US" b="1" u="sng" dirty="0">
                <a:solidFill>
                  <a:srgbClr val="A51417"/>
                </a:solidFill>
              </a:rPr>
              <a:t>returns</a:t>
            </a:r>
            <a:r>
              <a:rPr lang="en-US" dirty="0"/>
              <a:t>?</a:t>
            </a:r>
          </a:p>
          <a:p>
            <a:pPr>
              <a:lnSpc>
                <a:spcPct val="120000"/>
              </a:lnSpc>
              <a:buFont typeface="Wingdings" pitchFamily="2" charset="2"/>
              <a:buChar char="p"/>
            </a:pPr>
            <a:endParaRPr lang="en-US" dirty="0"/>
          </a:p>
          <a:p>
            <a:pPr marL="0" indent="0">
              <a:lnSpc>
                <a:spcPct val="120000"/>
              </a:lnSpc>
              <a:buNone/>
            </a:pPr>
            <a:r>
              <a:rPr lang="en-US" altLang="zh-CN" b="1" dirty="0"/>
              <a:t>Result: </a:t>
            </a:r>
          </a:p>
          <a:p>
            <a:pPr marL="0" indent="0">
              <a:lnSpc>
                <a:spcPct val="120000"/>
              </a:lnSpc>
              <a:buNone/>
            </a:pPr>
            <a:r>
              <a:rPr lang="en-US" altLang="zh-CN" dirty="0"/>
              <a:t>An increase in the number of messages posted has a </a:t>
            </a:r>
            <a:r>
              <a:rPr lang="en-US" altLang="zh-CN" dirty="0">
                <a:solidFill>
                  <a:srgbClr val="A51417"/>
                </a:solidFill>
              </a:rPr>
              <a:t>statistically significant </a:t>
            </a:r>
            <a:r>
              <a:rPr lang="en-US" altLang="zh-CN" dirty="0"/>
              <a:t>but </a:t>
            </a:r>
            <a:r>
              <a:rPr lang="en-US" altLang="zh-CN" dirty="0">
                <a:solidFill>
                  <a:srgbClr val="A51417"/>
                </a:solidFill>
              </a:rPr>
              <a:t>economically small </a:t>
            </a:r>
            <a:r>
              <a:rPr lang="en-US" altLang="zh-CN" b="1" dirty="0">
                <a:solidFill>
                  <a:schemeClr val="tx1"/>
                </a:solidFill>
              </a:rPr>
              <a:t>negative</a:t>
            </a:r>
            <a:r>
              <a:rPr lang="en-US" altLang="zh-CN" dirty="0"/>
              <a:t> return on the next day</a:t>
            </a:r>
            <a:endParaRPr lang="en-US" dirty="0"/>
          </a:p>
        </p:txBody>
      </p:sp>
      <p:sp>
        <p:nvSpPr>
          <p:cNvPr id="5" name="Title 1">
            <a:extLst>
              <a:ext uri="{FF2B5EF4-FFF2-40B4-BE49-F238E27FC236}">
                <a16:creationId xmlns:a16="http://schemas.microsoft.com/office/drawing/2014/main" id="{DAA365EB-17A8-1040-8CBB-6AD41FFDDD19}"/>
              </a:ext>
            </a:extLst>
          </p:cNvPr>
          <p:cNvSpPr txBox="1">
            <a:spLocks/>
          </p:cNvSpPr>
          <p:nvPr/>
        </p:nvSpPr>
        <p:spPr>
          <a:xfrm>
            <a:off x="609600" y="1059838"/>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The First Issue </a:t>
            </a:r>
            <a:endParaRPr lang="en-US" dirty="0"/>
          </a:p>
        </p:txBody>
      </p:sp>
    </p:spTree>
    <p:extLst>
      <p:ext uri="{BB962C8B-B14F-4D97-AF65-F5344CB8AC3E}">
        <p14:creationId xmlns:p14="http://schemas.microsoft.com/office/powerpoint/2010/main" val="37169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26D-AC4E-4970-AA94-A15591D83D21}"/>
              </a:ext>
            </a:extLst>
          </p:cNvPr>
          <p:cNvSpPr>
            <a:spLocks noGrp="1"/>
          </p:cNvSpPr>
          <p:nvPr>
            <p:ph type="title"/>
          </p:nvPr>
        </p:nvSpPr>
        <p:spPr>
          <a:xfrm>
            <a:off x="908859" y="163875"/>
            <a:ext cx="10972800" cy="604838"/>
          </a:xfrm>
        </p:spPr>
        <p:txBody>
          <a:bodyPr>
            <a:normAutofit/>
          </a:bodyPr>
          <a:lstStyle/>
          <a:p>
            <a:r>
              <a:rPr lang="en-US" dirty="0">
                <a:solidFill>
                  <a:schemeClr val="bg1"/>
                </a:solidFill>
              </a:rPr>
              <a:t>Research Results Preview</a:t>
            </a:r>
          </a:p>
        </p:txBody>
      </p:sp>
      <p:sp>
        <p:nvSpPr>
          <p:cNvPr id="3" name="Content Placeholder 2">
            <a:extLst>
              <a:ext uri="{FF2B5EF4-FFF2-40B4-BE49-F238E27FC236}">
                <a16:creationId xmlns:a16="http://schemas.microsoft.com/office/drawing/2014/main" id="{911CC7C9-3419-43D9-8FFB-2D9DFB91D5F2}"/>
              </a:ext>
            </a:extLst>
          </p:cNvPr>
          <p:cNvSpPr>
            <a:spLocks noGrp="1"/>
          </p:cNvSpPr>
          <p:nvPr>
            <p:ph idx="1"/>
          </p:nvPr>
        </p:nvSpPr>
        <p:spPr>
          <a:xfrm>
            <a:off x="609600" y="1955801"/>
            <a:ext cx="10972800" cy="4278744"/>
          </a:xfrm>
        </p:spPr>
        <p:txBody>
          <a:bodyPr>
            <a:normAutofit fontScale="92500" lnSpcReduction="20000"/>
          </a:bodyPr>
          <a:lstStyle/>
          <a:p>
            <a:pPr marL="0" indent="0">
              <a:lnSpc>
                <a:spcPct val="120000"/>
              </a:lnSpc>
              <a:buNone/>
            </a:pPr>
            <a:r>
              <a:rPr lang="en-US" b="1" dirty="0"/>
              <a:t>Question: </a:t>
            </a:r>
          </a:p>
          <a:p>
            <a:pPr marL="0" indent="0">
              <a:lnSpc>
                <a:spcPct val="120000"/>
              </a:lnSpc>
              <a:buNone/>
            </a:pPr>
            <a:r>
              <a:rPr lang="en-US" altLang="zh-CN" dirty="0"/>
              <a:t>Is </a:t>
            </a:r>
            <a:r>
              <a:rPr lang="en-US" altLang="zh-CN" dirty="0">
                <a:solidFill>
                  <a:srgbClr val="A51417"/>
                </a:solidFill>
              </a:rPr>
              <a:t>disagreement </a:t>
            </a:r>
            <a:r>
              <a:rPr lang="en-US" altLang="zh-CN" dirty="0"/>
              <a:t>among the messages associated with </a:t>
            </a:r>
            <a:r>
              <a:rPr lang="en-US" altLang="zh-CN" b="1" dirty="0">
                <a:solidFill>
                  <a:srgbClr val="A51417"/>
                </a:solidFill>
              </a:rPr>
              <a:t>trading</a:t>
            </a:r>
            <a:r>
              <a:rPr lang="en-US" altLang="zh-CN" dirty="0">
                <a:solidFill>
                  <a:srgbClr val="A51417"/>
                </a:solidFill>
              </a:rPr>
              <a:t> </a:t>
            </a:r>
            <a:r>
              <a:rPr lang="en-US" altLang="zh-CN" b="1" dirty="0">
                <a:solidFill>
                  <a:srgbClr val="A51417"/>
                </a:solidFill>
              </a:rPr>
              <a:t>volume</a:t>
            </a:r>
            <a:r>
              <a:rPr lang="en-US" altLang="zh-CN" dirty="0"/>
              <a:t>?</a:t>
            </a:r>
          </a:p>
          <a:p>
            <a:pPr marL="0" indent="0">
              <a:lnSpc>
                <a:spcPct val="120000"/>
              </a:lnSpc>
              <a:buNone/>
            </a:pPr>
            <a:endParaRPr lang="en-US" altLang="zh-CN" dirty="0"/>
          </a:p>
          <a:p>
            <a:pPr marL="0" indent="0">
              <a:lnSpc>
                <a:spcPct val="120000"/>
              </a:lnSpc>
              <a:buNone/>
            </a:pPr>
            <a:r>
              <a:rPr lang="en-US" altLang="zh-CN" b="1" dirty="0"/>
              <a:t>Historical</a:t>
            </a:r>
            <a:r>
              <a:rPr lang="zh-CN" altLang="en-US" b="1" dirty="0"/>
              <a:t> </a:t>
            </a:r>
            <a:r>
              <a:rPr lang="en-US" altLang="zh-CN" b="1" dirty="0"/>
              <a:t>Researches (Opposite opinions): </a:t>
            </a:r>
            <a:endParaRPr lang="en-US" dirty="0"/>
          </a:p>
          <a:p>
            <a:pPr marL="0" indent="0">
              <a:lnSpc>
                <a:spcPct val="120000"/>
              </a:lnSpc>
              <a:buNone/>
            </a:pPr>
            <a:r>
              <a:rPr lang="en-US" altLang="zh-CN" dirty="0"/>
              <a:t>Traditional Hypothesis: Disagreement induces trading</a:t>
            </a:r>
          </a:p>
          <a:p>
            <a:pPr marL="0" indent="0">
              <a:lnSpc>
                <a:spcPct val="120000"/>
              </a:lnSpc>
              <a:buNone/>
            </a:pPr>
            <a:r>
              <a:rPr lang="en-US" altLang="zh-CN" dirty="0"/>
              <a:t>No-trade Theorem: Disagreement leads to a revision of market prices and beliefs</a:t>
            </a:r>
          </a:p>
          <a:p>
            <a:pPr marL="0" indent="0">
              <a:lnSpc>
                <a:spcPct val="120000"/>
              </a:lnSpc>
              <a:buNone/>
            </a:pPr>
            <a:endParaRPr lang="en-US" altLang="zh-CN" dirty="0"/>
          </a:p>
          <a:p>
            <a:pPr marL="0" indent="0">
              <a:lnSpc>
                <a:spcPct val="120000"/>
              </a:lnSpc>
              <a:buNone/>
            </a:pPr>
            <a:r>
              <a:rPr lang="en-US" altLang="zh-CN" b="1" dirty="0"/>
              <a:t>Result: </a:t>
            </a:r>
            <a:endParaRPr lang="en-US" altLang="zh-CN" dirty="0"/>
          </a:p>
          <a:p>
            <a:pPr marL="0" indent="0">
              <a:lnSpc>
                <a:spcPct val="120000"/>
              </a:lnSpc>
              <a:buNone/>
            </a:pPr>
            <a:r>
              <a:rPr lang="en-US" altLang="zh-CN" dirty="0"/>
              <a:t>Disagreement </a:t>
            </a:r>
            <a:r>
              <a:rPr lang="en-US" altLang="zh-CN" b="1" dirty="0">
                <a:solidFill>
                  <a:schemeClr val="tx1"/>
                </a:solidFill>
              </a:rPr>
              <a:t>induces</a:t>
            </a:r>
            <a:r>
              <a:rPr lang="en-US" altLang="zh-CN" dirty="0">
                <a:solidFill>
                  <a:srgbClr val="A51417"/>
                </a:solidFill>
              </a:rPr>
              <a:t> contemporaneous trading</a:t>
            </a:r>
            <a:r>
              <a:rPr lang="en-US" altLang="zh-CN" dirty="0"/>
              <a:t> but </a:t>
            </a:r>
            <a:r>
              <a:rPr lang="en-US" altLang="zh-CN" b="1" dirty="0">
                <a:solidFill>
                  <a:schemeClr val="tx1"/>
                </a:solidFill>
              </a:rPr>
              <a:t>reduces</a:t>
            </a:r>
            <a:r>
              <a:rPr lang="en-US" altLang="zh-CN" dirty="0">
                <a:solidFill>
                  <a:srgbClr val="A51417"/>
                </a:solidFill>
              </a:rPr>
              <a:t> the trading volume on the next day</a:t>
            </a:r>
            <a:endParaRPr lang="en-US" dirty="0">
              <a:solidFill>
                <a:srgbClr val="A51417"/>
              </a:solidFill>
            </a:endParaRPr>
          </a:p>
        </p:txBody>
      </p:sp>
      <p:sp>
        <p:nvSpPr>
          <p:cNvPr id="5" name="Title 1">
            <a:extLst>
              <a:ext uri="{FF2B5EF4-FFF2-40B4-BE49-F238E27FC236}">
                <a16:creationId xmlns:a16="http://schemas.microsoft.com/office/drawing/2014/main" id="{DAA365EB-17A8-1040-8CBB-6AD41FFDDD19}"/>
              </a:ext>
            </a:extLst>
          </p:cNvPr>
          <p:cNvSpPr txBox="1">
            <a:spLocks/>
          </p:cNvSpPr>
          <p:nvPr/>
        </p:nvSpPr>
        <p:spPr>
          <a:xfrm>
            <a:off x="609600" y="1059838"/>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The Second Issue </a:t>
            </a:r>
            <a:endParaRPr lang="en-US" dirty="0"/>
          </a:p>
        </p:txBody>
      </p:sp>
    </p:spTree>
    <p:extLst>
      <p:ext uri="{BB962C8B-B14F-4D97-AF65-F5344CB8AC3E}">
        <p14:creationId xmlns:p14="http://schemas.microsoft.com/office/powerpoint/2010/main" val="426093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26D-AC4E-4970-AA94-A15591D83D21}"/>
              </a:ext>
            </a:extLst>
          </p:cNvPr>
          <p:cNvSpPr>
            <a:spLocks noGrp="1"/>
          </p:cNvSpPr>
          <p:nvPr>
            <p:ph type="title"/>
          </p:nvPr>
        </p:nvSpPr>
        <p:spPr>
          <a:xfrm>
            <a:off x="908859" y="163875"/>
            <a:ext cx="10972800" cy="604838"/>
          </a:xfrm>
        </p:spPr>
        <p:txBody>
          <a:bodyPr>
            <a:normAutofit/>
          </a:bodyPr>
          <a:lstStyle/>
          <a:p>
            <a:r>
              <a:rPr lang="en-US" dirty="0">
                <a:solidFill>
                  <a:schemeClr val="bg1"/>
                </a:solidFill>
              </a:rPr>
              <a:t>Research Results Preview</a:t>
            </a:r>
          </a:p>
        </p:txBody>
      </p:sp>
      <p:sp>
        <p:nvSpPr>
          <p:cNvPr id="3" name="Content Placeholder 2">
            <a:extLst>
              <a:ext uri="{FF2B5EF4-FFF2-40B4-BE49-F238E27FC236}">
                <a16:creationId xmlns:a16="http://schemas.microsoft.com/office/drawing/2014/main" id="{911CC7C9-3419-43D9-8FFB-2D9DFB91D5F2}"/>
              </a:ext>
            </a:extLst>
          </p:cNvPr>
          <p:cNvSpPr>
            <a:spLocks noGrp="1"/>
          </p:cNvSpPr>
          <p:nvPr>
            <p:ph idx="1"/>
          </p:nvPr>
        </p:nvSpPr>
        <p:spPr>
          <a:xfrm>
            <a:off x="609600" y="1955801"/>
            <a:ext cx="10972800" cy="4278744"/>
          </a:xfrm>
        </p:spPr>
        <p:txBody>
          <a:bodyPr>
            <a:normAutofit lnSpcReduction="10000"/>
          </a:bodyPr>
          <a:lstStyle/>
          <a:p>
            <a:pPr marL="0" indent="0">
              <a:lnSpc>
                <a:spcPct val="120000"/>
              </a:lnSpc>
              <a:buNone/>
            </a:pPr>
            <a:r>
              <a:rPr lang="en-US" b="1" dirty="0"/>
              <a:t>Question: </a:t>
            </a:r>
          </a:p>
          <a:p>
            <a:pPr marL="0" indent="0">
              <a:lnSpc>
                <a:spcPct val="120000"/>
              </a:lnSpc>
              <a:buNone/>
            </a:pPr>
            <a:r>
              <a:rPr lang="en-US" altLang="zh-CN" dirty="0"/>
              <a:t>Does the </a:t>
            </a:r>
            <a:r>
              <a:rPr lang="en-US" altLang="zh-CN" u="sng" dirty="0">
                <a:solidFill>
                  <a:srgbClr val="A51417"/>
                </a:solidFill>
              </a:rPr>
              <a:t>number</a:t>
            </a:r>
            <a:r>
              <a:rPr lang="en-US" altLang="zh-CN" u="sng" dirty="0"/>
              <a:t> of messages post</a:t>
            </a:r>
            <a:r>
              <a:rPr lang="en-US" altLang="zh-CN" dirty="0"/>
              <a:t>ed or the </a:t>
            </a:r>
            <a:r>
              <a:rPr lang="en-US" altLang="zh-CN" u="sng" dirty="0">
                <a:solidFill>
                  <a:srgbClr val="A51417"/>
                </a:solidFill>
              </a:rPr>
              <a:t>bullishness</a:t>
            </a:r>
            <a:r>
              <a:rPr lang="en-US" altLang="zh-CN" u="sng" dirty="0"/>
              <a:t> of the messages </a:t>
            </a:r>
            <a:r>
              <a:rPr lang="en-US" altLang="zh-CN" dirty="0"/>
              <a:t>help to </a:t>
            </a:r>
            <a:r>
              <a:rPr lang="en-US" altLang="zh-CN" u="sng" dirty="0"/>
              <a:t>predict </a:t>
            </a:r>
            <a:r>
              <a:rPr lang="en-US" altLang="zh-CN" b="1" u="sng" dirty="0">
                <a:solidFill>
                  <a:srgbClr val="A51417"/>
                </a:solidFill>
              </a:rPr>
              <a:t>volatility</a:t>
            </a:r>
            <a:r>
              <a:rPr lang="en-US" altLang="zh-CN" dirty="0"/>
              <a:t>?</a:t>
            </a:r>
          </a:p>
          <a:p>
            <a:pPr marL="0" indent="0">
              <a:lnSpc>
                <a:spcPct val="120000"/>
              </a:lnSpc>
              <a:buNone/>
            </a:pPr>
            <a:endParaRPr lang="en-US" altLang="zh-CN" dirty="0"/>
          </a:p>
          <a:p>
            <a:pPr marL="0" indent="0">
              <a:lnSpc>
                <a:spcPct val="120000"/>
              </a:lnSpc>
              <a:buNone/>
            </a:pPr>
            <a:r>
              <a:rPr lang="en-US" altLang="zh-CN" b="1" dirty="0"/>
              <a:t>Model for volatility:</a:t>
            </a:r>
            <a:endParaRPr lang="en-US" altLang="zh-CN" dirty="0"/>
          </a:p>
          <a:p>
            <a:pPr marL="0" indent="0">
              <a:lnSpc>
                <a:spcPct val="120000"/>
              </a:lnSpc>
              <a:buNone/>
            </a:pPr>
            <a:r>
              <a:rPr lang="en-US" altLang="zh-CN" dirty="0"/>
              <a:t>Fractionally integrated realized volatility news response function</a:t>
            </a:r>
          </a:p>
          <a:p>
            <a:pPr marL="0" indent="0">
              <a:lnSpc>
                <a:spcPct val="120000"/>
              </a:lnSpc>
              <a:buNone/>
            </a:pPr>
            <a:r>
              <a:rPr lang="en-US" altLang="zh-CN" dirty="0"/>
              <a:t> </a:t>
            </a:r>
          </a:p>
          <a:p>
            <a:pPr marL="0" indent="0">
              <a:lnSpc>
                <a:spcPct val="120000"/>
              </a:lnSpc>
              <a:buNone/>
            </a:pPr>
            <a:r>
              <a:rPr lang="en-US" altLang="zh-CN" b="1" dirty="0"/>
              <a:t>Result: </a:t>
            </a:r>
            <a:endParaRPr lang="en-US" altLang="zh-CN" dirty="0"/>
          </a:p>
          <a:p>
            <a:pPr marL="0" indent="0">
              <a:lnSpc>
                <a:spcPct val="120000"/>
              </a:lnSpc>
              <a:buNone/>
            </a:pPr>
            <a:r>
              <a:rPr lang="en-US" altLang="zh-CN" dirty="0">
                <a:solidFill>
                  <a:srgbClr val="A51417"/>
                </a:solidFill>
              </a:rPr>
              <a:t>Message posting </a:t>
            </a:r>
            <a:r>
              <a:rPr lang="en-US" altLang="zh-CN" dirty="0"/>
              <a:t>and </a:t>
            </a:r>
            <a:r>
              <a:rPr lang="en-US" altLang="zh-CN" dirty="0">
                <a:solidFill>
                  <a:srgbClr val="A51417"/>
                </a:solidFill>
              </a:rPr>
              <a:t>trading volume</a:t>
            </a:r>
            <a:r>
              <a:rPr lang="en-US" altLang="zh-CN" dirty="0"/>
              <a:t> help predict volatility</a:t>
            </a:r>
            <a:endParaRPr lang="en-US" altLang="zh-CN" dirty="0">
              <a:solidFill>
                <a:srgbClr val="A51417"/>
              </a:solidFill>
            </a:endParaRPr>
          </a:p>
        </p:txBody>
      </p:sp>
      <p:sp>
        <p:nvSpPr>
          <p:cNvPr id="5" name="Title 1">
            <a:extLst>
              <a:ext uri="{FF2B5EF4-FFF2-40B4-BE49-F238E27FC236}">
                <a16:creationId xmlns:a16="http://schemas.microsoft.com/office/drawing/2014/main" id="{DAA365EB-17A8-1040-8CBB-6AD41FFDDD19}"/>
              </a:ext>
            </a:extLst>
          </p:cNvPr>
          <p:cNvSpPr txBox="1">
            <a:spLocks/>
          </p:cNvSpPr>
          <p:nvPr/>
        </p:nvSpPr>
        <p:spPr>
          <a:xfrm>
            <a:off x="609600" y="1059838"/>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The Third Issue </a:t>
            </a:r>
            <a:endParaRPr lang="en-US" dirty="0"/>
          </a:p>
        </p:txBody>
      </p:sp>
    </p:spTree>
    <p:extLst>
      <p:ext uri="{BB962C8B-B14F-4D97-AF65-F5344CB8AC3E}">
        <p14:creationId xmlns:p14="http://schemas.microsoft.com/office/powerpoint/2010/main" val="364176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US" altLang="zh-CN" sz="3200" kern="1200" dirty="0">
                <a:solidFill>
                  <a:schemeClr val="bg1"/>
                </a:solidFill>
                <a:latin typeface="Times New Roman" charset="0"/>
                <a:cs typeface="Times New Roman" charset="0"/>
              </a:rPr>
              <a:t>Message Board Data and Classification</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609600" y="1823062"/>
            <a:ext cx="10972800" cy="1898038"/>
          </a:xfrm>
        </p:spPr>
        <p:txBody>
          <a:bodyPr/>
          <a:lstStyle/>
          <a:p>
            <a:pPr>
              <a:lnSpc>
                <a:spcPct val="120000"/>
              </a:lnSpc>
            </a:pPr>
            <a:r>
              <a:rPr lang="en-US" sz="2200" b="1" dirty="0"/>
              <a:t>Source: </a:t>
            </a:r>
            <a:r>
              <a:rPr lang="en-US" sz="2200" dirty="0"/>
              <a:t>Yahoo! Finance &amp; Raging Bull message boards</a:t>
            </a:r>
          </a:p>
          <a:p>
            <a:pPr>
              <a:lnSpc>
                <a:spcPct val="120000"/>
              </a:lnSpc>
            </a:pPr>
            <a:r>
              <a:rPr lang="en-US" sz="2200" b="1" dirty="0"/>
              <a:t>Object: </a:t>
            </a:r>
            <a:r>
              <a:rPr lang="en-US" sz="2200" dirty="0"/>
              <a:t>45 firms that together made up the</a:t>
            </a:r>
            <a:r>
              <a:rPr lang="en-US" sz="2200" b="1" dirty="0"/>
              <a:t> Dow Jones Industrial Average (DIA) </a:t>
            </a:r>
            <a:r>
              <a:rPr lang="en-US" sz="2200" dirty="0"/>
              <a:t>and the</a:t>
            </a:r>
            <a:r>
              <a:rPr lang="en-US" sz="2200" b="1" dirty="0"/>
              <a:t> Dow Jones Internet Commerce Index (XLK)</a:t>
            </a:r>
            <a:r>
              <a:rPr lang="en-US" sz="2200" dirty="0"/>
              <a:t>.</a:t>
            </a:r>
          </a:p>
          <a:p>
            <a:pPr>
              <a:lnSpc>
                <a:spcPct val="120000"/>
              </a:lnSpc>
            </a:pPr>
            <a:r>
              <a:rPr lang="en-US" sz="2200" b="1" dirty="0"/>
              <a:t>Format:</a:t>
            </a:r>
          </a:p>
        </p:txBody>
      </p:sp>
      <p:sp>
        <p:nvSpPr>
          <p:cNvPr id="4" name="Title 1">
            <a:extLst>
              <a:ext uri="{FF2B5EF4-FFF2-40B4-BE49-F238E27FC236}">
                <a16:creationId xmlns:a16="http://schemas.microsoft.com/office/drawing/2014/main" id="{8D9FBBCE-C12F-6642-934C-549BFC30BCC1}"/>
              </a:ext>
            </a:extLst>
          </p:cNvPr>
          <p:cNvSpPr txBox="1">
            <a:spLocks/>
          </p:cNvSpPr>
          <p:nvPr/>
        </p:nvSpPr>
        <p:spPr>
          <a:xfrm>
            <a:off x="609600" y="1059838"/>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Message Data</a:t>
            </a:r>
            <a:r>
              <a:rPr lang="zh-CN" altLang="en-US" dirty="0"/>
              <a:t> </a:t>
            </a:r>
            <a:r>
              <a:rPr lang="en-US" altLang="zh-CN" dirty="0"/>
              <a:t>collection</a:t>
            </a:r>
            <a:r>
              <a:rPr lang="zh-CN" altLang="en-US" dirty="0"/>
              <a:t> </a:t>
            </a:r>
            <a:r>
              <a:rPr lang="en" altLang="zh-CN" dirty="0"/>
              <a:t>(Data Pre-processing</a:t>
            </a:r>
            <a:r>
              <a:rPr lang="zh-CN" altLang="en-US" dirty="0"/>
              <a:t> </a:t>
            </a:r>
            <a:r>
              <a:rPr lang="en-US" altLang="zh-CN" dirty="0"/>
              <a:t>Part</a:t>
            </a:r>
            <a:r>
              <a:rPr lang="zh-CN" altLang="en-US" dirty="0"/>
              <a:t> </a:t>
            </a:r>
            <a:r>
              <a:rPr lang="en-US" altLang="zh-CN" dirty="0"/>
              <a:t>1</a:t>
            </a:r>
            <a:r>
              <a:rPr lang="en" altLang="zh-CN" dirty="0"/>
              <a:t>)</a:t>
            </a:r>
            <a:endParaRPr lang="en-US" dirty="0"/>
          </a:p>
        </p:txBody>
      </p:sp>
      <p:pic>
        <p:nvPicPr>
          <p:cNvPr id="6" name="图片 5">
            <a:extLst>
              <a:ext uri="{FF2B5EF4-FFF2-40B4-BE49-F238E27FC236}">
                <a16:creationId xmlns:a16="http://schemas.microsoft.com/office/drawing/2014/main" id="{ECC0AB23-9803-534A-85AB-048CC2DB0217}"/>
              </a:ext>
            </a:extLst>
          </p:cNvPr>
          <p:cNvPicPr>
            <a:picLocks noChangeAspect="1"/>
          </p:cNvPicPr>
          <p:nvPr/>
        </p:nvPicPr>
        <p:blipFill>
          <a:blip r:embed="rId3"/>
          <a:stretch>
            <a:fillRect/>
          </a:stretch>
        </p:blipFill>
        <p:spPr>
          <a:xfrm>
            <a:off x="1845424" y="3557847"/>
            <a:ext cx="8312729" cy="2776451"/>
          </a:xfrm>
          <a:prstGeom prst="rect">
            <a:avLst/>
          </a:prstGeom>
        </p:spPr>
      </p:pic>
      <p:cxnSp>
        <p:nvCxnSpPr>
          <p:cNvPr id="8" name="直线连接符 7">
            <a:extLst>
              <a:ext uri="{FF2B5EF4-FFF2-40B4-BE49-F238E27FC236}">
                <a16:creationId xmlns:a16="http://schemas.microsoft.com/office/drawing/2014/main" id="{4374AA98-A01D-7049-8873-44CBD65211AE}"/>
              </a:ext>
            </a:extLst>
          </p:cNvPr>
          <p:cNvCxnSpPr/>
          <p:nvPr/>
        </p:nvCxnSpPr>
        <p:spPr>
          <a:xfrm>
            <a:off x="1931323" y="3906982"/>
            <a:ext cx="897776" cy="0"/>
          </a:xfrm>
          <a:prstGeom prst="line">
            <a:avLst/>
          </a:prstGeom>
          <a:ln>
            <a:solidFill>
              <a:srgbClr val="A51417"/>
            </a:solidFill>
          </a:ln>
        </p:spPr>
        <p:style>
          <a:lnRef idx="2">
            <a:schemeClr val="accent1"/>
          </a:lnRef>
          <a:fillRef idx="0">
            <a:schemeClr val="accent1"/>
          </a:fillRef>
          <a:effectRef idx="1">
            <a:schemeClr val="accent1"/>
          </a:effectRef>
          <a:fontRef idx="minor">
            <a:schemeClr val="tx1"/>
          </a:fontRef>
        </p:style>
      </p:cxnSp>
      <p:cxnSp>
        <p:nvCxnSpPr>
          <p:cNvPr id="10" name="直线连接符 9">
            <a:extLst>
              <a:ext uri="{FF2B5EF4-FFF2-40B4-BE49-F238E27FC236}">
                <a16:creationId xmlns:a16="http://schemas.microsoft.com/office/drawing/2014/main" id="{EFD1C0C1-284F-3A45-80B2-65A0E0CEB367}"/>
              </a:ext>
            </a:extLst>
          </p:cNvPr>
          <p:cNvCxnSpPr/>
          <p:nvPr/>
        </p:nvCxnSpPr>
        <p:spPr>
          <a:xfrm>
            <a:off x="1931323" y="4109260"/>
            <a:ext cx="897776" cy="0"/>
          </a:xfrm>
          <a:prstGeom prst="line">
            <a:avLst/>
          </a:prstGeom>
          <a:ln>
            <a:solidFill>
              <a:srgbClr val="A51417"/>
            </a:solidFill>
          </a:ln>
        </p:spPr>
        <p:style>
          <a:lnRef idx="2">
            <a:schemeClr val="accent1"/>
          </a:lnRef>
          <a:fillRef idx="0">
            <a:schemeClr val="accent1"/>
          </a:fillRef>
          <a:effectRef idx="1">
            <a:schemeClr val="accent1"/>
          </a:effectRef>
          <a:fontRef idx="minor">
            <a:schemeClr val="tx1"/>
          </a:fontRef>
        </p:style>
      </p:cxnSp>
      <p:cxnSp>
        <p:nvCxnSpPr>
          <p:cNvPr id="11" name="直线连接符 10">
            <a:extLst>
              <a:ext uri="{FF2B5EF4-FFF2-40B4-BE49-F238E27FC236}">
                <a16:creationId xmlns:a16="http://schemas.microsoft.com/office/drawing/2014/main" id="{7D1883A6-062B-7944-97CF-E68C4E26C648}"/>
              </a:ext>
            </a:extLst>
          </p:cNvPr>
          <p:cNvCxnSpPr>
            <a:cxnSpLocks/>
          </p:cNvCxnSpPr>
          <p:nvPr/>
        </p:nvCxnSpPr>
        <p:spPr>
          <a:xfrm>
            <a:off x="1934098" y="4477788"/>
            <a:ext cx="1873130" cy="0"/>
          </a:xfrm>
          <a:prstGeom prst="line">
            <a:avLst/>
          </a:prstGeom>
          <a:ln>
            <a:solidFill>
              <a:srgbClr val="A51417"/>
            </a:solidFill>
          </a:ln>
        </p:spPr>
        <p:style>
          <a:lnRef idx="2">
            <a:schemeClr val="accent1"/>
          </a:lnRef>
          <a:fillRef idx="0">
            <a:schemeClr val="accent1"/>
          </a:fillRef>
          <a:effectRef idx="1">
            <a:schemeClr val="accent1"/>
          </a:effectRef>
          <a:fontRef idx="minor">
            <a:schemeClr val="tx1"/>
          </a:fontRef>
        </p:style>
      </p:cxnSp>
      <p:cxnSp>
        <p:nvCxnSpPr>
          <p:cNvPr id="13" name="直线连接符 12">
            <a:extLst>
              <a:ext uri="{FF2B5EF4-FFF2-40B4-BE49-F238E27FC236}">
                <a16:creationId xmlns:a16="http://schemas.microsoft.com/office/drawing/2014/main" id="{B0A14ECE-8E70-6A47-BBD8-488B084FD581}"/>
              </a:ext>
            </a:extLst>
          </p:cNvPr>
          <p:cNvCxnSpPr>
            <a:cxnSpLocks/>
          </p:cNvCxnSpPr>
          <p:nvPr/>
        </p:nvCxnSpPr>
        <p:spPr>
          <a:xfrm>
            <a:off x="1928549" y="5245325"/>
            <a:ext cx="4472250" cy="0"/>
          </a:xfrm>
          <a:prstGeom prst="line">
            <a:avLst/>
          </a:prstGeom>
          <a:ln>
            <a:solidFill>
              <a:srgbClr val="A51417"/>
            </a:solidFill>
          </a:ln>
        </p:spPr>
        <p:style>
          <a:lnRef idx="2">
            <a:schemeClr val="accent1"/>
          </a:lnRef>
          <a:fillRef idx="0">
            <a:schemeClr val="accent1"/>
          </a:fillRef>
          <a:effectRef idx="1">
            <a:schemeClr val="accent1"/>
          </a:effectRef>
          <a:fontRef idx="minor">
            <a:schemeClr val="tx1"/>
          </a:fontRef>
        </p:style>
      </p:cxnSp>
      <p:sp>
        <p:nvSpPr>
          <p:cNvPr id="16" name="文本框 15">
            <a:extLst>
              <a:ext uri="{FF2B5EF4-FFF2-40B4-BE49-F238E27FC236}">
                <a16:creationId xmlns:a16="http://schemas.microsoft.com/office/drawing/2014/main" id="{84CE70C9-6432-D947-B4E3-E94ADB0A12FD}"/>
              </a:ext>
            </a:extLst>
          </p:cNvPr>
          <p:cNvSpPr txBox="1"/>
          <p:nvPr/>
        </p:nvSpPr>
        <p:spPr>
          <a:xfrm>
            <a:off x="6921729" y="3300153"/>
            <a:ext cx="4472248" cy="2062103"/>
          </a:xfrm>
          <a:prstGeom prst="rect">
            <a:avLst/>
          </a:prstGeom>
          <a:noFill/>
        </p:spPr>
        <p:txBody>
          <a:bodyPr wrap="square" rtlCol="0">
            <a:spAutoFit/>
          </a:bodyPr>
          <a:lstStyle/>
          <a:p>
            <a:r>
              <a:rPr kumimoji="1" lang="en-US" altLang="zh-CN" sz="3200" b="1" dirty="0">
                <a:solidFill>
                  <a:srgbClr val="A51417"/>
                </a:solidFill>
              </a:rPr>
              <a:t>1.5 million text messages</a:t>
            </a:r>
          </a:p>
          <a:p>
            <a:pPr marL="457200" indent="-457200">
              <a:buFont typeface="Arial" panose="020B0604020202020204" pitchFamily="34" charset="0"/>
              <a:buChar char="•"/>
            </a:pPr>
            <a:r>
              <a:rPr kumimoji="1" lang="en-US" altLang="zh-CN" sz="3200" b="1" dirty="0">
                <a:solidFill>
                  <a:srgbClr val="A51417"/>
                </a:solidFill>
              </a:rPr>
              <a:t>Bullish? </a:t>
            </a:r>
          </a:p>
          <a:p>
            <a:pPr marL="457200" indent="-457200">
              <a:buFont typeface="Arial" panose="020B0604020202020204" pitchFamily="34" charset="0"/>
              <a:buChar char="•"/>
            </a:pPr>
            <a:r>
              <a:rPr kumimoji="1" lang="en-US" altLang="zh-CN" sz="3200" b="1" dirty="0">
                <a:solidFill>
                  <a:srgbClr val="A51417"/>
                </a:solidFill>
              </a:rPr>
              <a:t>Bearish?</a:t>
            </a:r>
          </a:p>
          <a:p>
            <a:pPr marL="457200" indent="-457200">
              <a:buFont typeface="Arial" panose="020B0604020202020204" pitchFamily="34" charset="0"/>
              <a:buChar char="•"/>
            </a:pPr>
            <a:r>
              <a:rPr kumimoji="1" lang="en-US" altLang="zh-CN" sz="3200" b="1" dirty="0">
                <a:solidFill>
                  <a:srgbClr val="A51417"/>
                </a:solidFill>
              </a:rPr>
              <a:t>Neither?</a:t>
            </a:r>
            <a:endParaRPr kumimoji="1" lang="zh-CN" altLang="en-US" sz="3200" b="1" dirty="0">
              <a:solidFill>
                <a:srgbClr val="A51417"/>
              </a:solidFill>
            </a:endParaRPr>
          </a:p>
        </p:txBody>
      </p:sp>
    </p:spTree>
    <p:extLst>
      <p:ext uri="{BB962C8B-B14F-4D97-AF65-F5344CB8AC3E}">
        <p14:creationId xmlns:p14="http://schemas.microsoft.com/office/powerpoint/2010/main" val="314752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US" altLang="zh-CN" sz="3200" kern="1200" dirty="0">
                <a:solidFill>
                  <a:schemeClr val="bg1"/>
                </a:solidFill>
                <a:latin typeface="Times New Roman" charset="0"/>
                <a:cs typeface="Times New Roman" charset="0"/>
              </a:rPr>
              <a:t>Message Board Data and Classification</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609600" y="1489204"/>
            <a:ext cx="11272058" cy="2489589"/>
          </a:xfrm>
        </p:spPr>
        <p:txBody>
          <a:bodyPr>
            <a:normAutofit lnSpcReduction="10000"/>
          </a:bodyPr>
          <a:lstStyle/>
          <a:p>
            <a:pPr>
              <a:lnSpc>
                <a:spcPct val="120000"/>
              </a:lnSpc>
            </a:pPr>
            <a:r>
              <a:rPr lang="en-US" sz="2200" b="1" dirty="0"/>
              <a:t>Key Assumption: </a:t>
            </a:r>
            <a:r>
              <a:rPr lang="en-US" sz="2200" dirty="0"/>
              <a:t>Occurrences of words are independent of each other (Naïve)</a:t>
            </a:r>
          </a:p>
          <a:p>
            <a:pPr>
              <a:lnSpc>
                <a:spcPct val="120000"/>
              </a:lnSpc>
            </a:pPr>
            <a:r>
              <a:rPr lang="en" altLang="zh-CN" sz="2100" b="1" dirty="0"/>
              <a:t>Procedure</a:t>
            </a:r>
            <a:r>
              <a:rPr lang="en" altLang="zh-CN" sz="2800" dirty="0">
                <a:latin typeface="Code2000"/>
              </a:rPr>
              <a:t>:</a:t>
            </a:r>
          </a:p>
          <a:p>
            <a:pPr marL="0" indent="0">
              <a:lnSpc>
                <a:spcPct val="120000"/>
              </a:lnSpc>
              <a:buNone/>
            </a:pPr>
            <a:r>
              <a:rPr lang="en" altLang="zh-CN" sz="2800" dirty="0">
                <a:latin typeface="Code2000"/>
              </a:rPr>
              <a:t>	</a:t>
            </a:r>
            <a:r>
              <a:rPr lang="en" altLang="zh-CN" sz="2600" dirty="0">
                <a:latin typeface="Code2000"/>
              </a:rPr>
              <a:t>Consider a stream of words</a:t>
            </a:r>
            <a:r>
              <a:rPr lang="zh-CN" altLang="en-US" sz="2600" dirty="0">
                <a:latin typeface="Code2000"/>
              </a:rPr>
              <a:t> </a:t>
            </a:r>
            <a:r>
              <a:rPr lang="en" altLang="zh-CN" sz="2600" dirty="0">
                <a:latin typeface="Code2000"/>
              </a:rPr>
              <a:t>W</a:t>
            </a:r>
            <a:r>
              <a:rPr lang="en" altLang="zh-CN" sz="2600" baseline="-25000" dirty="0">
                <a:latin typeface="Code2000"/>
              </a:rPr>
              <a:t>i</a:t>
            </a:r>
            <a:r>
              <a:rPr lang="en" altLang="zh-CN" sz="2600" dirty="0">
                <a:latin typeface="Code2000"/>
              </a:rPr>
              <a:t> that are found either in a message of type T </a:t>
            </a:r>
            <a:r>
              <a:rPr lang="en" altLang="zh-CN" sz="2600">
                <a:latin typeface="Code2000"/>
              </a:rPr>
              <a:t>or itsanti-type </a:t>
            </a:r>
            <a:r>
              <a:rPr lang="en" altLang="zh-CN" sz="2600" dirty="0">
                <a:latin typeface="Code2000"/>
              </a:rPr>
              <a:t>T</a:t>
            </a:r>
            <a:r>
              <a:rPr lang="en-US" altLang="zh-CN" sz="2600" dirty="0">
                <a:latin typeface="Code2000"/>
              </a:rPr>
              <a:t>-prime</a:t>
            </a:r>
            <a:endParaRPr lang="en-US" sz="2200" dirty="0"/>
          </a:p>
          <a:p>
            <a:pPr>
              <a:lnSpc>
                <a:spcPct val="120000"/>
              </a:lnSpc>
            </a:pPr>
            <a:r>
              <a:rPr lang="en-US" sz="2200" b="1" dirty="0"/>
              <a:t>Updating Rule:</a:t>
            </a:r>
          </a:p>
        </p:txBody>
      </p:sp>
      <p:sp>
        <p:nvSpPr>
          <p:cNvPr id="4" name="Title 1">
            <a:extLst>
              <a:ext uri="{FF2B5EF4-FFF2-40B4-BE49-F238E27FC236}">
                <a16:creationId xmlns:a16="http://schemas.microsoft.com/office/drawing/2014/main" id="{8D9FBBCE-C12F-6642-934C-549BFC30BCC1}"/>
              </a:ext>
            </a:extLst>
          </p:cNvPr>
          <p:cNvSpPr txBox="1">
            <a:spLocks/>
          </p:cNvSpPr>
          <p:nvPr/>
        </p:nvSpPr>
        <p:spPr>
          <a:xfrm>
            <a:off x="62622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Naïve Bayes Classification Method</a:t>
            </a:r>
          </a:p>
        </p:txBody>
      </p:sp>
      <p:pic>
        <p:nvPicPr>
          <p:cNvPr id="7" name="图片 6">
            <a:extLst>
              <a:ext uri="{FF2B5EF4-FFF2-40B4-BE49-F238E27FC236}">
                <a16:creationId xmlns:a16="http://schemas.microsoft.com/office/drawing/2014/main" id="{14526CB4-9B63-DB49-A966-2F4CE01F01BC}"/>
              </a:ext>
            </a:extLst>
          </p:cNvPr>
          <p:cNvPicPr>
            <a:picLocks noChangeAspect="1"/>
          </p:cNvPicPr>
          <p:nvPr/>
        </p:nvPicPr>
        <p:blipFill rotWithShape="1">
          <a:blip r:embed="rId3"/>
          <a:srcRect l="14082" t="10824" r="2696" b="20303"/>
          <a:stretch/>
        </p:blipFill>
        <p:spPr>
          <a:xfrm>
            <a:off x="3210329" y="3885456"/>
            <a:ext cx="6035040" cy="953407"/>
          </a:xfrm>
          <a:prstGeom prst="rect">
            <a:avLst/>
          </a:prstGeom>
        </p:spPr>
      </p:pic>
      <p:grpSp>
        <p:nvGrpSpPr>
          <p:cNvPr id="20" name="组合 19">
            <a:extLst>
              <a:ext uri="{FF2B5EF4-FFF2-40B4-BE49-F238E27FC236}">
                <a16:creationId xmlns:a16="http://schemas.microsoft.com/office/drawing/2014/main" id="{54776304-2E59-BD41-B2D5-1B05B465DE66}"/>
              </a:ext>
            </a:extLst>
          </p:cNvPr>
          <p:cNvGrpSpPr/>
          <p:nvPr/>
        </p:nvGrpSpPr>
        <p:grpSpPr>
          <a:xfrm>
            <a:off x="637309" y="4754301"/>
            <a:ext cx="11554691" cy="1898038"/>
            <a:chOff x="609600" y="4432168"/>
            <a:chExt cx="11554691" cy="1898038"/>
          </a:xfrm>
        </p:grpSpPr>
        <p:sp>
          <p:nvSpPr>
            <p:cNvPr id="12" name="Content Placeholder 2">
              <a:extLst>
                <a:ext uri="{FF2B5EF4-FFF2-40B4-BE49-F238E27FC236}">
                  <a16:creationId xmlns:a16="http://schemas.microsoft.com/office/drawing/2014/main" id="{DFF509F4-9689-6F43-BAE3-24EE250ECC27}"/>
                </a:ext>
              </a:extLst>
            </p:cNvPr>
            <p:cNvSpPr txBox="1">
              <a:spLocks/>
            </p:cNvSpPr>
            <p:nvPr/>
          </p:nvSpPr>
          <p:spPr>
            <a:xfrm>
              <a:off x="609600" y="4432168"/>
              <a:ext cx="10972800" cy="18980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000" b="1" dirty="0"/>
                <a:t>With</a:t>
              </a:r>
              <a:endParaRPr lang="en-US" sz="2200" b="1" dirty="0"/>
            </a:p>
            <a:p>
              <a:pPr>
                <a:lnSpc>
                  <a:spcPct val="120000"/>
                </a:lnSpc>
              </a:pPr>
              <a:endParaRPr lang="en-US" sz="2200" b="1" dirty="0"/>
            </a:p>
            <a:p>
              <a:pPr>
                <a:lnSpc>
                  <a:spcPct val="120000"/>
                </a:lnSpc>
              </a:pPr>
              <a:endParaRPr lang="en-US" sz="2200" b="1" dirty="0"/>
            </a:p>
          </p:txBody>
        </p:sp>
        <p:pic>
          <p:nvPicPr>
            <p:cNvPr id="14" name="图片 13">
              <a:extLst>
                <a:ext uri="{FF2B5EF4-FFF2-40B4-BE49-F238E27FC236}">
                  <a16:creationId xmlns:a16="http://schemas.microsoft.com/office/drawing/2014/main" id="{A2FED27D-76AC-F14F-ACA2-D82F3197B9EB}"/>
                </a:ext>
              </a:extLst>
            </p:cNvPr>
            <p:cNvPicPr>
              <a:picLocks noChangeAspect="1"/>
            </p:cNvPicPr>
            <p:nvPr/>
          </p:nvPicPr>
          <p:blipFill>
            <a:blip r:embed="rId4"/>
            <a:stretch>
              <a:fillRect/>
            </a:stretch>
          </p:blipFill>
          <p:spPr>
            <a:xfrm>
              <a:off x="908858" y="4993551"/>
              <a:ext cx="1765300" cy="279400"/>
            </a:xfrm>
            <a:prstGeom prst="rect">
              <a:avLst/>
            </a:prstGeom>
          </p:spPr>
        </p:pic>
        <p:pic>
          <p:nvPicPr>
            <p:cNvPr id="16" name="图片 15">
              <a:extLst>
                <a:ext uri="{FF2B5EF4-FFF2-40B4-BE49-F238E27FC236}">
                  <a16:creationId xmlns:a16="http://schemas.microsoft.com/office/drawing/2014/main" id="{2F1EA820-B9F6-1340-B650-DB63ACFC8212}"/>
                </a:ext>
              </a:extLst>
            </p:cNvPr>
            <p:cNvPicPr>
              <a:picLocks noChangeAspect="1"/>
            </p:cNvPicPr>
            <p:nvPr/>
          </p:nvPicPr>
          <p:blipFill>
            <a:blip r:embed="rId5"/>
            <a:stretch>
              <a:fillRect/>
            </a:stretch>
          </p:blipFill>
          <p:spPr>
            <a:xfrm>
              <a:off x="921558" y="5381187"/>
              <a:ext cx="1752600" cy="317500"/>
            </a:xfrm>
            <a:prstGeom prst="rect">
              <a:avLst/>
            </a:prstGeom>
          </p:spPr>
        </p:pic>
        <p:pic>
          <p:nvPicPr>
            <p:cNvPr id="18" name="图片 17">
              <a:extLst>
                <a:ext uri="{FF2B5EF4-FFF2-40B4-BE49-F238E27FC236}">
                  <a16:creationId xmlns:a16="http://schemas.microsoft.com/office/drawing/2014/main" id="{A2B5317A-8A14-E24F-9A85-F6696ABCA46E}"/>
                </a:ext>
              </a:extLst>
            </p:cNvPr>
            <p:cNvPicPr>
              <a:picLocks noChangeAspect="1"/>
            </p:cNvPicPr>
            <p:nvPr/>
          </p:nvPicPr>
          <p:blipFill>
            <a:blip r:embed="rId6"/>
            <a:stretch>
              <a:fillRect/>
            </a:stretch>
          </p:blipFill>
          <p:spPr>
            <a:xfrm>
              <a:off x="908858" y="5806923"/>
              <a:ext cx="1651000" cy="292100"/>
            </a:xfrm>
            <a:prstGeom prst="rect">
              <a:avLst/>
            </a:prstGeom>
          </p:spPr>
        </p:pic>
        <p:sp>
          <p:nvSpPr>
            <p:cNvPr id="19" name="矩形 18">
              <a:extLst>
                <a:ext uri="{FF2B5EF4-FFF2-40B4-BE49-F238E27FC236}">
                  <a16:creationId xmlns:a16="http://schemas.microsoft.com/office/drawing/2014/main" id="{4F925A6C-3A90-9C44-8FAE-C44AC7BAD2BE}"/>
                </a:ext>
              </a:extLst>
            </p:cNvPr>
            <p:cNvSpPr/>
            <p:nvPr/>
          </p:nvSpPr>
          <p:spPr>
            <a:xfrm>
              <a:off x="3172691" y="4677179"/>
              <a:ext cx="8991600" cy="1508105"/>
            </a:xfrm>
            <a:prstGeom prst="rect">
              <a:avLst/>
            </a:prstGeom>
          </p:spPr>
          <p:txBody>
            <a:bodyPr wrap="square">
              <a:spAutoFit/>
            </a:bodyPr>
            <a:lstStyle/>
            <a:p>
              <a:pPr>
                <a:spcBef>
                  <a:spcPct val="20000"/>
                </a:spcBef>
              </a:pPr>
              <a:r>
                <a:rPr lang="en" altLang="zh-CN" sz="2000" dirty="0">
                  <a:solidFill>
                    <a:srgbClr val="6C7373"/>
                  </a:solidFill>
                  <a:latin typeface="Code2000"/>
                  <a:cs typeface="Arial" charset="0"/>
                </a:rPr>
                <a:t>m</a:t>
              </a:r>
              <a:r>
                <a:rPr lang="en" altLang="zh-CN" sz="2000" baseline="-25000" dirty="0">
                  <a:solidFill>
                    <a:srgbClr val="6C7373"/>
                  </a:solidFill>
                  <a:latin typeface="Code2000"/>
                  <a:cs typeface="Arial" charset="0"/>
                </a:rPr>
                <a:t>i</a:t>
              </a:r>
              <a:r>
                <a:rPr lang="en" altLang="zh-CN" sz="2000" dirty="0">
                  <a:solidFill>
                    <a:srgbClr val="6C7373"/>
                  </a:solidFill>
                  <a:latin typeface="Code2000"/>
                  <a:cs typeface="Arial" charset="0"/>
                </a:rPr>
                <a:t>: the number of occurrences of this word W</a:t>
              </a:r>
              <a:r>
                <a:rPr lang="en" altLang="zh-CN" sz="2000" baseline="-25000" dirty="0">
                  <a:solidFill>
                    <a:srgbClr val="6C7373"/>
                  </a:solidFill>
                  <a:latin typeface="Code2000"/>
                  <a:cs typeface="Arial" charset="0"/>
                </a:rPr>
                <a:t>i</a:t>
              </a:r>
              <a:r>
                <a:rPr lang="en" altLang="zh-CN" sz="2000" dirty="0">
                  <a:solidFill>
                    <a:srgbClr val="6C7373"/>
                  </a:solidFill>
                  <a:latin typeface="Code2000"/>
                  <a:cs typeface="Arial" charset="0"/>
                </a:rPr>
                <a:t> in type T</a:t>
              </a:r>
            </a:p>
            <a:p>
              <a:pPr>
                <a:spcBef>
                  <a:spcPct val="20000"/>
                </a:spcBef>
              </a:pPr>
              <a:r>
                <a:rPr lang="en" altLang="zh-CN" sz="2000" dirty="0">
                  <a:solidFill>
                    <a:srgbClr val="6C7373"/>
                  </a:solidFill>
                  <a:latin typeface="Code2000"/>
                  <a:cs typeface="Arial" charset="0"/>
                </a:rPr>
                <a:t>m</a:t>
              </a:r>
              <a:r>
                <a:rPr lang="en" altLang="zh-CN" sz="2000" baseline="-25000" dirty="0">
                  <a:solidFill>
                    <a:srgbClr val="6C7373"/>
                  </a:solidFill>
                  <a:latin typeface="Code2000"/>
                  <a:cs typeface="Arial" charset="0"/>
                </a:rPr>
                <a:t>i</a:t>
              </a:r>
              <a:r>
                <a:rPr lang="en" altLang="zh-CN" sz="2000" dirty="0">
                  <a:solidFill>
                    <a:srgbClr val="6C7373"/>
                  </a:solidFill>
                  <a:latin typeface="Code2000"/>
                  <a:cs typeface="Arial" charset="0"/>
                </a:rPr>
                <a:t>-prime: the number of occurrences of this word W</a:t>
              </a:r>
              <a:r>
                <a:rPr lang="en" altLang="zh-CN" sz="2000" baseline="-25000" dirty="0">
                  <a:solidFill>
                    <a:srgbClr val="6C7373"/>
                  </a:solidFill>
                  <a:latin typeface="Code2000"/>
                  <a:cs typeface="Arial" charset="0"/>
                </a:rPr>
                <a:t>i</a:t>
              </a:r>
              <a:r>
                <a:rPr lang="en" altLang="zh-CN" sz="2000" dirty="0">
                  <a:solidFill>
                    <a:srgbClr val="6C7373"/>
                  </a:solidFill>
                  <a:latin typeface="Code2000"/>
                  <a:cs typeface="Arial" charset="0"/>
                </a:rPr>
                <a:t> in anti-type T-prime</a:t>
              </a:r>
            </a:p>
            <a:p>
              <a:pPr>
                <a:spcBef>
                  <a:spcPct val="20000"/>
                </a:spcBef>
              </a:pPr>
              <a:r>
                <a:rPr lang="en" altLang="zh-CN" sz="2000" dirty="0" err="1">
                  <a:solidFill>
                    <a:srgbClr val="6C7373"/>
                  </a:solidFill>
                  <a:latin typeface="Code2000"/>
                  <a:cs typeface="Arial" charset="0"/>
                </a:rPr>
                <a:t>n</a:t>
              </a:r>
              <a:r>
                <a:rPr lang="en" altLang="zh-CN" sz="2000" baseline="-25000" dirty="0" err="1">
                  <a:solidFill>
                    <a:srgbClr val="6C7373"/>
                  </a:solidFill>
                  <a:latin typeface="Code2000"/>
                  <a:cs typeface="Arial" charset="0"/>
                </a:rPr>
                <a:t>i</a:t>
              </a:r>
              <a:r>
                <a:rPr lang="en" altLang="zh-CN" sz="2000" dirty="0">
                  <a:solidFill>
                    <a:srgbClr val="6C7373"/>
                  </a:solidFill>
                  <a:latin typeface="Code2000"/>
                  <a:cs typeface="Arial" charset="0"/>
                </a:rPr>
                <a:t>:</a:t>
              </a:r>
              <a:r>
                <a:rPr lang="zh-CN" altLang="en-US" sz="2000" dirty="0">
                  <a:solidFill>
                    <a:srgbClr val="6C7373"/>
                  </a:solidFill>
                  <a:latin typeface="Code2000"/>
                  <a:cs typeface="Arial" charset="0"/>
                </a:rPr>
                <a:t> </a:t>
              </a:r>
              <a:r>
                <a:rPr lang="en" altLang="zh-CN" sz="2000" dirty="0">
                  <a:solidFill>
                    <a:srgbClr val="6C7373"/>
                  </a:solidFill>
                  <a:latin typeface="Code2000"/>
                  <a:cs typeface="Arial" charset="0"/>
                </a:rPr>
                <a:t>the total number of words in type T </a:t>
              </a:r>
            </a:p>
            <a:p>
              <a:pPr>
                <a:spcBef>
                  <a:spcPct val="20000"/>
                </a:spcBef>
              </a:pPr>
              <a:r>
                <a:rPr lang="en" altLang="zh-CN" sz="2000" dirty="0" err="1">
                  <a:solidFill>
                    <a:srgbClr val="6C7373"/>
                  </a:solidFill>
                  <a:latin typeface="Code2000"/>
                  <a:cs typeface="Arial" charset="0"/>
                </a:rPr>
                <a:t>n</a:t>
              </a:r>
              <a:r>
                <a:rPr lang="en" altLang="zh-CN" sz="2000" baseline="-25000" dirty="0" err="1">
                  <a:solidFill>
                    <a:srgbClr val="6C7373"/>
                  </a:solidFill>
                  <a:latin typeface="Code2000"/>
                  <a:cs typeface="Arial" charset="0"/>
                </a:rPr>
                <a:t>i</a:t>
              </a:r>
              <a:r>
                <a:rPr lang="en" altLang="zh-CN" sz="2000" dirty="0">
                  <a:solidFill>
                    <a:srgbClr val="6C7373"/>
                  </a:solidFill>
                  <a:latin typeface="Code2000"/>
                  <a:cs typeface="Arial" charset="0"/>
                </a:rPr>
                <a:t>-prime: the total number of words in type T-prime</a:t>
              </a:r>
            </a:p>
          </p:txBody>
        </p:sp>
      </p:grpSp>
    </p:spTree>
    <p:extLst>
      <p:ext uri="{BB962C8B-B14F-4D97-AF65-F5344CB8AC3E}">
        <p14:creationId xmlns:p14="http://schemas.microsoft.com/office/powerpoint/2010/main" val="232027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0627-F594-4714-B755-B16F88E01133}"/>
              </a:ext>
            </a:extLst>
          </p:cNvPr>
          <p:cNvSpPr>
            <a:spLocks noGrp="1"/>
          </p:cNvSpPr>
          <p:nvPr>
            <p:ph type="title"/>
          </p:nvPr>
        </p:nvSpPr>
        <p:spPr>
          <a:xfrm>
            <a:off x="908858" y="123009"/>
            <a:ext cx="10972800" cy="604838"/>
          </a:xfrm>
        </p:spPr>
        <p:txBody>
          <a:bodyPr>
            <a:normAutofit fontScale="90000"/>
          </a:bodyPr>
          <a:lstStyle/>
          <a:p>
            <a:pPr lvl="1" algn="l" defTabSz="457200" rtl="0">
              <a:lnSpc>
                <a:spcPct val="120000"/>
              </a:lnSpc>
              <a:spcBef>
                <a:spcPct val="0"/>
              </a:spcBef>
            </a:pPr>
            <a:r>
              <a:rPr lang="en-US" altLang="zh-CN" sz="3200" kern="1200" dirty="0">
                <a:solidFill>
                  <a:schemeClr val="bg1"/>
                </a:solidFill>
                <a:latin typeface="Times New Roman" charset="0"/>
                <a:cs typeface="Times New Roman" charset="0"/>
              </a:rPr>
              <a:t>Message Board Data and Classification</a:t>
            </a:r>
          </a:p>
        </p:txBody>
      </p:sp>
      <p:sp>
        <p:nvSpPr>
          <p:cNvPr id="3" name="Content Placeholder 2">
            <a:extLst>
              <a:ext uri="{FF2B5EF4-FFF2-40B4-BE49-F238E27FC236}">
                <a16:creationId xmlns:a16="http://schemas.microsoft.com/office/drawing/2014/main" id="{9E965223-D106-464E-A80A-D17D6DF17F46}"/>
              </a:ext>
            </a:extLst>
          </p:cNvPr>
          <p:cNvSpPr>
            <a:spLocks noGrp="1"/>
          </p:cNvSpPr>
          <p:nvPr>
            <p:ph idx="1"/>
          </p:nvPr>
        </p:nvSpPr>
        <p:spPr>
          <a:xfrm>
            <a:off x="609600" y="1489204"/>
            <a:ext cx="11272058" cy="2489589"/>
          </a:xfrm>
        </p:spPr>
        <p:txBody>
          <a:bodyPr>
            <a:normAutofit fontScale="85000" lnSpcReduction="20000"/>
          </a:bodyPr>
          <a:lstStyle/>
          <a:p>
            <a:pPr marL="0" indent="0">
              <a:lnSpc>
                <a:spcPct val="120000"/>
              </a:lnSpc>
              <a:buNone/>
            </a:pPr>
            <a:r>
              <a:rPr lang="en-US" sz="2200" b="1" dirty="0"/>
              <a:t>Procedures:</a:t>
            </a:r>
          </a:p>
          <a:p>
            <a:pPr marL="457200" indent="-457200">
              <a:lnSpc>
                <a:spcPct val="120000"/>
              </a:lnSpc>
              <a:buFont typeface="+mj-lt"/>
              <a:buAutoNum type="arabicPeriod"/>
            </a:pPr>
            <a:r>
              <a:rPr lang="en-US" sz="2200" dirty="0"/>
              <a:t>Manually split 1000 messages into buy, sell and hold</a:t>
            </a:r>
          </a:p>
          <a:p>
            <a:pPr marL="457200" indent="-457200">
              <a:lnSpc>
                <a:spcPct val="120000"/>
              </a:lnSpc>
              <a:buFont typeface="+mj-lt"/>
              <a:buAutoNum type="arabicPeriod"/>
            </a:pPr>
            <a:r>
              <a:rPr lang="en-US" sz="2200" dirty="0"/>
              <a:t>R</a:t>
            </a:r>
            <a:r>
              <a:rPr lang="en-US" altLang="zh-CN" sz="2200" dirty="0"/>
              <a:t>un a software named rainbow, set ’Naïve Bayes’ for method, get 3 probabilities P(</a:t>
            </a:r>
            <a:r>
              <a:rPr lang="en-US" altLang="zh-CN" sz="2200" dirty="0" err="1"/>
              <a:t>T|W</a:t>
            </a:r>
            <a:r>
              <a:rPr lang="en-US" altLang="zh-CN" sz="2200" baseline="30000" dirty="0" err="1"/>
              <a:t>k</a:t>
            </a:r>
            <a:r>
              <a:rPr lang="zh-CN" altLang="en-US" sz="2200" dirty="0"/>
              <a:t> ）</a:t>
            </a:r>
            <a:r>
              <a:rPr lang="en-US" altLang="zh-CN" sz="2200" dirty="0"/>
              <a:t>for each message k and each categories T (Buy, hold or sell)</a:t>
            </a:r>
          </a:p>
          <a:p>
            <a:pPr marL="457200" indent="-457200">
              <a:lnSpc>
                <a:spcPct val="120000"/>
              </a:lnSpc>
              <a:buFont typeface="+mj-lt"/>
              <a:buAutoNum type="arabicPeriod"/>
            </a:pPr>
            <a:r>
              <a:rPr lang="en-US" altLang="zh-CN" sz="2200" dirty="0"/>
              <a:t>Choose the classification with the highest probability for message k</a:t>
            </a:r>
          </a:p>
          <a:p>
            <a:pPr marL="0" indent="0">
              <a:lnSpc>
                <a:spcPct val="120000"/>
              </a:lnSpc>
              <a:buNone/>
            </a:pPr>
            <a:endParaRPr lang="en-US" altLang="zh-CN" sz="2200" dirty="0"/>
          </a:p>
          <a:p>
            <a:pPr marL="0" indent="0">
              <a:lnSpc>
                <a:spcPct val="120000"/>
              </a:lnSpc>
              <a:buNone/>
            </a:pPr>
            <a:r>
              <a:rPr lang="en-US" altLang="zh-CN" sz="2200" b="1" dirty="0"/>
              <a:t>In-sample Accuracy:</a:t>
            </a:r>
          </a:p>
        </p:txBody>
      </p:sp>
      <p:sp>
        <p:nvSpPr>
          <p:cNvPr id="4" name="Title 1">
            <a:extLst>
              <a:ext uri="{FF2B5EF4-FFF2-40B4-BE49-F238E27FC236}">
                <a16:creationId xmlns:a16="http://schemas.microsoft.com/office/drawing/2014/main" id="{8D9FBBCE-C12F-6642-934C-549BFC30BCC1}"/>
              </a:ext>
            </a:extLst>
          </p:cNvPr>
          <p:cNvSpPr txBox="1">
            <a:spLocks/>
          </p:cNvSpPr>
          <p:nvPr/>
        </p:nvSpPr>
        <p:spPr>
          <a:xfrm>
            <a:off x="626225" y="863324"/>
            <a:ext cx="10972800" cy="604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A51417"/>
                </a:solidFill>
                <a:latin typeface="Times New Roman" charset="0"/>
                <a:ea typeface="Times New Roman" charset="0"/>
                <a:cs typeface="Times New Roman" charset="0"/>
              </a:defRPr>
            </a:lvl1pPr>
          </a:lstStyle>
          <a:p>
            <a:r>
              <a:rPr lang="en-US" altLang="zh-CN" dirty="0"/>
              <a:t>Naïve Bayes Classification Method</a:t>
            </a:r>
          </a:p>
        </p:txBody>
      </p:sp>
      <p:pic>
        <p:nvPicPr>
          <p:cNvPr id="8" name="图片 7">
            <a:extLst>
              <a:ext uri="{FF2B5EF4-FFF2-40B4-BE49-F238E27FC236}">
                <a16:creationId xmlns:a16="http://schemas.microsoft.com/office/drawing/2014/main" id="{01079C0A-A5EB-E646-89DA-99DA3A4E063F}"/>
              </a:ext>
            </a:extLst>
          </p:cNvPr>
          <p:cNvPicPr>
            <a:picLocks noChangeAspect="1"/>
          </p:cNvPicPr>
          <p:nvPr/>
        </p:nvPicPr>
        <p:blipFill rotWithShape="1">
          <a:blip r:embed="rId3"/>
          <a:srcRect t="37560" b="11374"/>
          <a:stretch/>
        </p:blipFill>
        <p:spPr>
          <a:xfrm>
            <a:off x="556489" y="3978793"/>
            <a:ext cx="8585200" cy="2256906"/>
          </a:xfrm>
          <a:prstGeom prst="rect">
            <a:avLst/>
          </a:prstGeom>
        </p:spPr>
      </p:pic>
      <p:cxnSp>
        <p:nvCxnSpPr>
          <p:cNvPr id="11" name="直线连接符 10">
            <a:extLst>
              <a:ext uri="{FF2B5EF4-FFF2-40B4-BE49-F238E27FC236}">
                <a16:creationId xmlns:a16="http://schemas.microsoft.com/office/drawing/2014/main" id="{7516D5FE-E65E-2D41-A4E0-41C3CAE65136}"/>
              </a:ext>
            </a:extLst>
          </p:cNvPr>
          <p:cNvCxnSpPr/>
          <p:nvPr/>
        </p:nvCxnSpPr>
        <p:spPr>
          <a:xfrm>
            <a:off x="4655127" y="5104012"/>
            <a:ext cx="4172989" cy="4987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线连接符 20">
            <a:extLst>
              <a:ext uri="{FF2B5EF4-FFF2-40B4-BE49-F238E27FC236}">
                <a16:creationId xmlns:a16="http://schemas.microsoft.com/office/drawing/2014/main" id="{990C0E07-B89C-DC4E-BA4E-A2889D9DCAA4}"/>
              </a:ext>
            </a:extLst>
          </p:cNvPr>
          <p:cNvCxnSpPr/>
          <p:nvPr/>
        </p:nvCxnSpPr>
        <p:spPr>
          <a:xfrm>
            <a:off x="4707777" y="4874031"/>
            <a:ext cx="4172989" cy="4987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线连接符 21">
            <a:extLst>
              <a:ext uri="{FF2B5EF4-FFF2-40B4-BE49-F238E27FC236}">
                <a16:creationId xmlns:a16="http://schemas.microsoft.com/office/drawing/2014/main" id="{9FA872E7-C23B-F84C-BA2E-45BBC205B55C}"/>
              </a:ext>
            </a:extLst>
          </p:cNvPr>
          <p:cNvCxnSpPr/>
          <p:nvPr/>
        </p:nvCxnSpPr>
        <p:spPr>
          <a:xfrm flipH="1">
            <a:off x="4655127" y="4874031"/>
            <a:ext cx="52650" cy="2299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线连接符 22">
            <a:extLst>
              <a:ext uri="{FF2B5EF4-FFF2-40B4-BE49-F238E27FC236}">
                <a16:creationId xmlns:a16="http://schemas.microsoft.com/office/drawing/2014/main" id="{7A5BA515-4312-7C41-9BBA-AB958D3B5D51}"/>
              </a:ext>
            </a:extLst>
          </p:cNvPr>
          <p:cNvCxnSpPr/>
          <p:nvPr/>
        </p:nvCxnSpPr>
        <p:spPr>
          <a:xfrm flipH="1">
            <a:off x="8830892" y="5358936"/>
            <a:ext cx="52650" cy="22998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51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3863</TotalTime>
  <Words>1698</Words>
  <Application>Microsoft Macintosh PowerPoint</Application>
  <PresentationFormat>宽屏</PresentationFormat>
  <Paragraphs>231</Paragraphs>
  <Slides>22</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Code2000</vt:lpstr>
      <vt:lpstr>Arial</vt:lpstr>
      <vt:lpstr>Arial Hebrew</vt:lpstr>
      <vt:lpstr>Calibri</vt:lpstr>
      <vt:lpstr>Times New Roman</vt:lpstr>
      <vt:lpstr>Wingdings</vt:lpstr>
      <vt:lpstr>Office Theme</vt:lpstr>
      <vt:lpstr>Is All That Talk Just Noise? The Information Content of Internet Stock Message Boards</vt:lpstr>
      <vt:lpstr>Agenda</vt:lpstr>
      <vt:lpstr>Research Results Preview</vt:lpstr>
      <vt:lpstr>Research Results Preview</vt:lpstr>
      <vt:lpstr>Research Results Preview</vt:lpstr>
      <vt:lpstr>Research Results Preview</vt:lpstr>
      <vt:lpstr>Message Board Data and Classification</vt:lpstr>
      <vt:lpstr>Message Board Data and Classification</vt:lpstr>
      <vt:lpstr>Message Board Data and Classification</vt:lpstr>
      <vt:lpstr>Message Board Data and Classification</vt:lpstr>
      <vt:lpstr>Data Description</vt:lpstr>
      <vt:lpstr>Data Description</vt:lpstr>
      <vt:lpstr>Relating Message Boards and Stock Returns</vt:lpstr>
      <vt:lpstr>Relating Message Boards and Volatility</vt:lpstr>
      <vt:lpstr>Relating Message Boards and Volatility</vt:lpstr>
      <vt:lpstr>Relating Message Boards and Volatility</vt:lpstr>
      <vt:lpstr>Relating Message Boards and Volatility</vt:lpstr>
      <vt:lpstr>Relating Message Boards and Trading Volume</vt:lpstr>
      <vt:lpstr>Relating Message Boards and Trading Volume</vt:lpstr>
      <vt:lpstr>Relating Message Boards and Trading Volume</vt:lpstr>
      <vt:lpstr>My Opinions</vt:lpstr>
      <vt:lpstr>Thanks for your time!  Any questions?</vt:lpstr>
    </vt:vector>
  </TitlesOfParts>
  <Company>IDEO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Heys</dc:creator>
  <cp:lastModifiedBy>Huang, Suisui</cp:lastModifiedBy>
  <cp:revision>123</cp:revision>
  <dcterms:created xsi:type="dcterms:W3CDTF">2012-08-03T10:29:40Z</dcterms:created>
  <dcterms:modified xsi:type="dcterms:W3CDTF">2019-10-02T20:05:45Z</dcterms:modified>
</cp:coreProperties>
</file>